
<file path=[Content_Types].xml><?xml version="1.0" encoding="utf-8"?>
<Types xmlns="http://schemas.openxmlformats.org/package/2006/content-types">
  <Default Extension="gif" ContentType="image/gif"/>
  <Default Extension="jpeg" ContentType="image/jpeg"/>
  <Default Extension="mov" ContentType="video/quicktime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82" r:id="rId1"/>
    <p:sldMasterId id="2147483693" r:id="rId2"/>
    <p:sldMasterId id="2147483695" r:id="rId3"/>
    <p:sldMasterId id="2147483694" r:id="rId4"/>
  </p:sldMasterIdLst>
  <p:notesMasterIdLst>
    <p:notesMasterId r:id="rId51"/>
  </p:notesMasterIdLst>
  <p:handoutMasterIdLst>
    <p:handoutMasterId r:id="rId52"/>
  </p:handoutMasterIdLst>
  <p:sldIdLst>
    <p:sldId id="256" r:id="rId5"/>
    <p:sldId id="436" r:id="rId6"/>
    <p:sldId id="435" r:id="rId7"/>
    <p:sldId id="437" r:id="rId8"/>
    <p:sldId id="438" r:id="rId9"/>
    <p:sldId id="442" r:id="rId10"/>
    <p:sldId id="439" r:id="rId11"/>
    <p:sldId id="440" r:id="rId12"/>
    <p:sldId id="445" r:id="rId13"/>
    <p:sldId id="441" r:id="rId14"/>
    <p:sldId id="443" r:id="rId15"/>
    <p:sldId id="444" r:id="rId16"/>
    <p:sldId id="449" r:id="rId17"/>
    <p:sldId id="448" r:id="rId18"/>
    <p:sldId id="419" r:id="rId19"/>
    <p:sldId id="416" r:id="rId20"/>
    <p:sldId id="417" r:id="rId21"/>
    <p:sldId id="418" r:id="rId22"/>
    <p:sldId id="426" r:id="rId23"/>
    <p:sldId id="415" r:id="rId24"/>
    <p:sldId id="420" r:id="rId25"/>
    <p:sldId id="421" r:id="rId26"/>
    <p:sldId id="423" r:id="rId27"/>
    <p:sldId id="425" r:id="rId28"/>
    <p:sldId id="427" r:id="rId29"/>
    <p:sldId id="428" r:id="rId30"/>
    <p:sldId id="429" r:id="rId31"/>
    <p:sldId id="430" r:id="rId32"/>
    <p:sldId id="431" r:id="rId33"/>
    <p:sldId id="450" r:id="rId34"/>
    <p:sldId id="432" r:id="rId35"/>
    <p:sldId id="434" r:id="rId36"/>
    <p:sldId id="451" r:id="rId37"/>
    <p:sldId id="453" r:id="rId38"/>
    <p:sldId id="455" r:id="rId39"/>
    <p:sldId id="456" r:id="rId40"/>
    <p:sldId id="457" r:id="rId41"/>
    <p:sldId id="461" r:id="rId42"/>
    <p:sldId id="458" r:id="rId43"/>
    <p:sldId id="459" r:id="rId44"/>
    <p:sldId id="463" r:id="rId45"/>
    <p:sldId id="460" r:id="rId46"/>
    <p:sldId id="462" r:id="rId47"/>
    <p:sldId id="464" r:id="rId48"/>
    <p:sldId id="466" r:id="rId49"/>
    <p:sldId id="465" r:id="rId50"/>
  </p:sldIdLst>
  <p:sldSz cx="12192000" cy="6858000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688" userDrawn="1">
          <p15:clr>
            <a:srgbClr val="A4A3A4"/>
          </p15:clr>
        </p15:guide>
        <p15:guide id="3" pos="5616" userDrawn="1">
          <p15:clr>
            <a:srgbClr val="A4A3A4"/>
          </p15:clr>
        </p15:guide>
        <p15:guide id="4" orient="horz" pos="408" userDrawn="1">
          <p15:clr>
            <a:srgbClr val="A4A3A4"/>
          </p15:clr>
        </p15:guide>
        <p15:guide id="5" orient="horz" pos="3984" userDrawn="1">
          <p15:clr>
            <a:srgbClr val="A4A3A4"/>
          </p15:clr>
        </p15:guide>
        <p15:guide id="6" orient="horz" pos="672" userDrawn="1">
          <p15:clr>
            <a:srgbClr val="A4A3A4"/>
          </p15:clr>
        </p15:guide>
        <p15:guide id="7" orient="horz" pos="2064" userDrawn="1">
          <p15:clr>
            <a:srgbClr val="A4A3A4"/>
          </p15:clr>
        </p15:guide>
        <p15:guide id="8" orient="horz" pos="374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53279"/>
    <a:srgbClr val="298FC2"/>
    <a:srgbClr val="696158"/>
    <a:srgbClr val="C04C36"/>
    <a:srgbClr val="A8AD00"/>
    <a:srgbClr val="E57200"/>
    <a:srgbClr val="B58500"/>
    <a:srgbClr val="3A5DAE"/>
    <a:srgbClr val="890C58"/>
    <a:srgbClr val="1B80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862" autoAdjust="0"/>
    <p:restoredTop sz="96327"/>
  </p:normalViewPr>
  <p:slideViewPr>
    <p:cSldViewPr snapToGrid="0" snapToObjects="1" showGuides="1">
      <p:cViewPr varScale="1">
        <p:scale>
          <a:sx n="124" d="100"/>
          <a:sy n="124" d="100"/>
        </p:scale>
        <p:origin x="1160" y="168"/>
      </p:cViewPr>
      <p:guideLst>
        <p:guide pos="2688"/>
        <p:guide pos="5616"/>
        <p:guide orient="horz" pos="408"/>
        <p:guide orient="horz" pos="3984"/>
        <p:guide orient="horz" pos="672"/>
        <p:guide orient="horz" pos="2064"/>
        <p:guide orient="horz" pos="3744"/>
      </p:guideLst>
    </p:cSldViewPr>
  </p:slideViewPr>
  <p:outlineViewPr>
    <p:cViewPr>
      <p:scale>
        <a:sx n="100" d="100"/>
        <a:sy n="100" d="100"/>
      </p:scale>
      <p:origin x="0" y="-989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163" d="100"/>
          <a:sy n="163" d="100"/>
        </p:scale>
        <p:origin x="2952" y="13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theme" Target="theme/theme1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tableStyles" Target="tableStyles.xml"/><Relationship Id="rId8" Type="http://schemas.openxmlformats.org/officeDocument/2006/relationships/slide" Target="slides/slide4.xml"/><Relationship Id="rId51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7FB3CA-3EEA-6E41-A809-A5092A842654}" type="datetimeFigureOut">
              <a:rPr lang="en-US" smtClean="0"/>
              <a:t>12/7/20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4857C5-EE7B-9A4B-B29F-719AACE152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4419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C473D2-B880-3444-8712-73A9C63BB8D0}" type="datetimeFigureOut">
              <a:rPr lang="en-US" smtClean="0"/>
              <a:t>12/7/20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C45EB7-FEBA-E748-9E24-EC455650DC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2311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24821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01993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35801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43218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 userDrawn="1"/>
        </p:nvSpPr>
        <p:spPr>
          <a:xfrm>
            <a:off x="5583459" y="6129677"/>
            <a:ext cx="596509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3200" dirty="0">
                <a:solidFill>
                  <a:srgbClr val="298FC2"/>
                </a:solidFill>
                <a:latin typeface="+mj-lt"/>
              </a:rPr>
              <a:t>Usability &amp; Experience Design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5943600"/>
          </a:xfrm>
          <a:prstGeom prst="rect">
            <a:avLst/>
          </a:prstGeom>
        </p:spPr>
      </p:pic>
      <p:pic>
        <p:nvPicPr>
          <p:cNvPr id="7" name="pasted-image.pdf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900" y="6129677"/>
            <a:ext cx="1116127" cy="515136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40741650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</p:sldLayoutIdLst>
  <p:hf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98513" indent="-228600" algn="l" defTabSz="914400" rtl="0" eaLnBrk="1" latinLnBrk="0" hangingPunct="1">
        <a:lnSpc>
          <a:spcPct val="90000"/>
        </a:lnSpc>
        <a:spcBef>
          <a:spcPts val="500"/>
        </a:spcBef>
        <a:buFont typeface="Roboto Light" panose="02000000000000000000" pitchFamily="2" charset="0"/>
        <a:buChar char="–"/>
        <a:tabLst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14617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82725" indent="-228600" algn="l" defTabSz="914400" rtl="0" eaLnBrk="1" latinLnBrk="0" hangingPunct="1">
        <a:lnSpc>
          <a:spcPct val="90000"/>
        </a:lnSpc>
        <a:spcBef>
          <a:spcPts val="500"/>
        </a:spcBef>
        <a:buFont typeface="Roboto Light" panose="02000000000000000000" pitchFamily="2" charset="0"/>
        <a:buChar char="»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 Placeholder 7"/>
          <p:cNvSpPr txBox="1">
            <a:spLocks/>
          </p:cNvSpPr>
          <p:nvPr userDrawn="1"/>
        </p:nvSpPr>
        <p:spPr>
          <a:xfrm>
            <a:off x="640080" y="6400800"/>
            <a:ext cx="3566160" cy="265176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lang="en-US" sz="800" kern="1200" baseline="0" dirty="0">
                <a:solidFill>
                  <a:schemeClr val="bg1"/>
                </a:solidFill>
                <a:latin typeface="Roboto Slab Ligh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  <a:latin typeface="Roboto Slab Light" charset="0"/>
                <a:ea typeface="Roboto Slab Light" charset="0"/>
                <a:cs typeface="Roboto Slab Light" charset="0"/>
              </a:rPr>
              <a:t>© 2016 Newell Brands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9" name="Content Placeholder 14"/>
          <p:cNvSpPr txBox="1">
            <a:spLocks/>
          </p:cNvSpPr>
          <p:nvPr userDrawn="1"/>
        </p:nvSpPr>
        <p:spPr>
          <a:xfrm>
            <a:off x="7149593" y="6400800"/>
            <a:ext cx="4398962" cy="2667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lang="en-US" sz="800" kern="1200" baseline="0" dirty="0">
                <a:solidFill>
                  <a:schemeClr val="bg1"/>
                </a:solidFill>
                <a:latin typeface="Roboto Slab Light"/>
                <a:ea typeface="Roboto Slab Light"/>
                <a:cs typeface="Times New Roman" panose="02020603050405020304" pitchFamily="18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fld id="{D1DA9C4D-FE78-427D-A1FA-8CB08A117A00}" type="slidenum">
              <a:rPr lang="en-US" smtClean="0"/>
              <a:pPr marL="0" indent="0">
                <a:buNone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88569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4270248" cy="6858000"/>
          </a:xfrm>
          <a:prstGeom prst="rect">
            <a:avLst/>
          </a:prstGeom>
        </p:spPr>
      </p:pic>
      <p:sp>
        <p:nvSpPr>
          <p:cNvPr id="7" name="Text Placeholder 7"/>
          <p:cNvSpPr txBox="1">
            <a:spLocks/>
          </p:cNvSpPr>
          <p:nvPr userDrawn="1"/>
        </p:nvSpPr>
        <p:spPr>
          <a:xfrm>
            <a:off x="640080" y="6400800"/>
            <a:ext cx="3566160" cy="265176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lang="en-US" sz="800" kern="1200" baseline="0" dirty="0">
                <a:solidFill>
                  <a:schemeClr val="bg1"/>
                </a:solidFill>
                <a:latin typeface="Roboto Slab Ligh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>
                <a:solidFill>
                  <a:schemeClr val="bg1"/>
                </a:solidFill>
                <a:latin typeface="Roboto Slab Light" charset="0"/>
                <a:ea typeface="Roboto Slab Light" charset="0"/>
                <a:cs typeface="Roboto Slab Light" charset="0"/>
              </a:rPr>
              <a:t>© 2016 Newell Brands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" name="Content Placeholder 14"/>
          <p:cNvSpPr txBox="1">
            <a:spLocks/>
          </p:cNvSpPr>
          <p:nvPr userDrawn="1"/>
        </p:nvSpPr>
        <p:spPr>
          <a:xfrm>
            <a:off x="7149593" y="6400800"/>
            <a:ext cx="4398962" cy="2667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lang="en-US" sz="800" kern="1200" baseline="0" dirty="0">
                <a:solidFill>
                  <a:schemeClr val="bg1"/>
                </a:solidFill>
                <a:latin typeface="Roboto Slab Light"/>
                <a:ea typeface="Roboto Slab Light"/>
                <a:cs typeface="Times New Roman" panose="02020603050405020304" pitchFamily="18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fld id="{D1DA9C4D-FE78-427D-A1FA-8CB08A117A00}" type="slidenum">
              <a:rPr lang="en-US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pPr marL="0" indent="0">
                <a:buNone/>
              </a:pPr>
              <a:t>‹#›</a:t>
            </a:fld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4477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14"/>
          <p:cNvSpPr txBox="1">
            <a:spLocks/>
          </p:cNvSpPr>
          <p:nvPr userDrawn="1"/>
        </p:nvSpPr>
        <p:spPr>
          <a:xfrm>
            <a:off x="7149593" y="6400800"/>
            <a:ext cx="4398962" cy="2667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marL="228600" indent="-228600" algn="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lang="en-US" sz="800" kern="1200" baseline="0" dirty="0">
                <a:solidFill>
                  <a:schemeClr val="bg1"/>
                </a:solidFill>
                <a:latin typeface="Roboto Slab Light"/>
                <a:ea typeface="Roboto Slab Light"/>
                <a:cs typeface="Times New Roman" panose="02020603050405020304" pitchFamily="18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fld id="{D1DA9C4D-FE78-427D-A1FA-8CB08A117A00}" type="slidenum">
              <a:rPr lang="en-US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pPr marL="0" indent="0">
                <a:buNone/>
              </a:pPr>
              <a:t>‹#›</a:t>
            </a:fld>
            <a:endParaRPr lang="en-US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54468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2.mov"/><Relationship Id="rId1" Type="http://schemas.microsoft.com/office/2007/relationships/media" Target="../media/media2.mov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3.mov"/><Relationship Id="rId1" Type="http://schemas.microsoft.com/office/2007/relationships/media" Target="../media/media3.mov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1.png"/><Relationship Id="rId4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gi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13" Type="http://schemas.openxmlformats.org/officeDocument/2006/relationships/image" Target="../media/image58.png"/><Relationship Id="rId18" Type="http://schemas.openxmlformats.org/officeDocument/2006/relationships/image" Target="../media/image63.png"/><Relationship Id="rId3" Type="http://schemas.openxmlformats.org/officeDocument/2006/relationships/image" Target="../media/image48.png"/><Relationship Id="rId21" Type="http://schemas.openxmlformats.org/officeDocument/2006/relationships/image" Target="../media/image66.png"/><Relationship Id="rId7" Type="http://schemas.openxmlformats.org/officeDocument/2006/relationships/image" Target="../media/image52.png"/><Relationship Id="rId12" Type="http://schemas.openxmlformats.org/officeDocument/2006/relationships/image" Target="../media/image57.png"/><Relationship Id="rId17" Type="http://schemas.openxmlformats.org/officeDocument/2006/relationships/image" Target="../media/image62.png"/><Relationship Id="rId2" Type="http://schemas.openxmlformats.org/officeDocument/2006/relationships/image" Target="../media/image18.png"/><Relationship Id="rId16" Type="http://schemas.openxmlformats.org/officeDocument/2006/relationships/image" Target="../media/image61.png"/><Relationship Id="rId20" Type="http://schemas.openxmlformats.org/officeDocument/2006/relationships/image" Target="../media/image6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1.png"/><Relationship Id="rId11" Type="http://schemas.openxmlformats.org/officeDocument/2006/relationships/image" Target="../media/image56.png"/><Relationship Id="rId5" Type="http://schemas.openxmlformats.org/officeDocument/2006/relationships/image" Target="../media/image50.png"/><Relationship Id="rId15" Type="http://schemas.openxmlformats.org/officeDocument/2006/relationships/image" Target="../media/image60.png"/><Relationship Id="rId23" Type="http://schemas.openxmlformats.org/officeDocument/2006/relationships/image" Target="../media/image68.png"/><Relationship Id="rId10" Type="http://schemas.openxmlformats.org/officeDocument/2006/relationships/image" Target="../media/image55.png"/><Relationship Id="rId19" Type="http://schemas.openxmlformats.org/officeDocument/2006/relationships/image" Target="../media/image64.png"/><Relationship Id="rId4" Type="http://schemas.openxmlformats.org/officeDocument/2006/relationships/image" Target="../media/image49.png"/><Relationship Id="rId9" Type="http://schemas.openxmlformats.org/officeDocument/2006/relationships/image" Target="../media/image54.png"/><Relationship Id="rId14" Type="http://schemas.openxmlformats.org/officeDocument/2006/relationships/image" Target="../media/image59.png"/><Relationship Id="rId22" Type="http://schemas.openxmlformats.org/officeDocument/2006/relationships/image" Target="../media/image6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4.mov"/><Relationship Id="rId1" Type="http://schemas.microsoft.com/office/2007/relationships/media" Target="../media/media4.mov"/><Relationship Id="rId4" Type="http://schemas.openxmlformats.org/officeDocument/2006/relationships/image" Target="../media/image7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5.mov"/><Relationship Id="rId1" Type="http://schemas.microsoft.com/office/2007/relationships/media" Target="../media/media5.mov"/><Relationship Id="rId4" Type="http://schemas.openxmlformats.org/officeDocument/2006/relationships/image" Target="../media/image7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6.mov"/><Relationship Id="rId1" Type="http://schemas.microsoft.com/office/2007/relationships/media" Target="../media/media6.mov"/><Relationship Id="rId4" Type="http://schemas.openxmlformats.org/officeDocument/2006/relationships/image" Target="../media/image7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7.mov"/><Relationship Id="rId1" Type="http://schemas.microsoft.com/office/2007/relationships/media" Target="../media/media7.mov"/><Relationship Id="rId4" Type="http://schemas.openxmlformats.org/officeDocument/2006/relationships/image" Target="../media/image7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8.mov"/><Relationship Id="rId1" Type="http://schemas.microsoft.com/office/2007/relationships/media" Target="../media/media8.mov"/><Relationship Id="rId4" Type="http://schemas.openxmlformats.org/officeDocument/2006/relationships/image" Target="../media/image7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9.mov"/><Relationship Id="rId1" Type="http://schemas.microsoft.com/office/2007/relationships/media" Target="../media/media9.mov"/><Relationship Id="rId4" Type="http://schemas.openxmlformats.org/officeDocument/2006/relationships/image" Target="../media/image76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10.mov"/><Relationship Id="rId1" Type="http://schemas.microsoft.com/office/2007/relationships/media" Target="../media/media10.mov"/><Relationship Id="rId4" Type="http://schemas.openxmlformats.org/officeDocument/2006/relationships/image" Target="../media/image78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11.mov"/><Relationship Id="rId1" Type="http://schemas.microsoft.com/office/2007/relationships/media" Target="../media/media11.mov"/><Relationship Id="rId4" Type="http://schemas.openxmlformats.org/officeDocument/2006/relationships/image" Target="../media/image79.pn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7BAC2E3-206F-C949-B714-B41F6240C1C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2504" y="2394746"/>
            <a:ext cx="1892887" cy="184556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5C327E6-C96A-3543-8142-90294A9E86BA}"/>
              </a:ext>
            </a:extLst>
          </p:cNvPr>
          <p:cNvSpPr txBox="1"/>
          <p:nvPr/>
        </p:nvSpPr>
        <p:spPr>
          <a:xfrm>
            <a:off x="3578964" y="2721124"/>
            <a:ext cx="512993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Intro to Illustrator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1196692-C678-B942-A935-279C85711BD2}"/>
              </a:ext>
            </a:extLst>
          </p:cNvPr>
          <p:cNvSpPr txBox="1"/>
          <p:nvPr/>
        </p:nvSpPr>
        <p:spPr>
          <a:xfrm>
            <a:off x="3578964" y="3429000"/>
            <a:ext cx="35317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ea typeface="Roboto Black" panose="02000000000000000000" pitchFamily="2" charset="0"/>
                <a:cs typeface="Roboto Black" panose="02000000000000000000" pitchFamily="2" charset="0"/>
              </a:rPr>
              <a:t>Color, Shapes, and Paths</a:t>
            </a:r>
          </a:p>
        </p:txBody>
      </p:sp>
    </p:spTree>
    <p:extLst>
      <p:ext uri="{BB962C8B-B14F-4D97-AF65-F5344CB8AC3E}">
        <p14:creationId xmlns:p14="http://schemas.microsoft.com/office/powerpoint/2010/main" val="2878659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7BAC2E3-206F-C949-B714-B41F6240C1C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2504" y="2394746"/>
            <a:ext cx="1892887" cy="184556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5C327E6-C96A-3543-8142-90294A9E86BA}"/>
              </a:ext>
            </a:extLst>
          </p:cNvPr>
          <p:cNvSpPr txBox="1"/>
          <p:nvPr/>
        </p:nvSpPr>
        <p:spPr>
          <a:xfrm>
            <a:off x="3578964" y="2721124"/>
            <a:ext cx="477566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Eyedropper Tool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1196692-C678-B942-A935-279C85711BD2}"/>
              </a:ext>
            </a:extLst>
          </p:cNvPr>
          <p:cNvSpPr txBox="1"/>
          <p:nvPr/>
        </p:nvSpPr>
        <p:spPr>
          <a:xfrm>
            <a:off x="3578964" y="3429000"/>
            <a:ext cx="51716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ea typeface="Roboto Black" panose="02000000000000000000" pitchFamily="2" charset="0"/>
                <a:cs typeface="Roboto Black" panose="02000000000000000000" pitchFamily="2" charset="0"/>
              </a:rPr>
              <a:t>Selecting Color and Saving Swatches</a:t>
            </a:r>
          </a:p>
        </p:txBody>
      </p:sp>
    </p:spTree>
    <p:extLst>
      <p:ext uri="{BB962C8B-B14F-4D97-AF65-F5344CB8AC3E}">
        <p14:creationId xmlns:p14="http://schemas.microsoft.com/office/powerpoint/2010/main" val="17830221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1196692-C678-B942-A935-279C85711BD2}"/>
              </a:ext>
            </a:extLst>
          </p:cNvPr>
          <p:cNvSpPr txBox="1"/>
          <p:nvPr/>
        </p:nvSpPr>
        <p:spPr>
          <a:xfrm>
            <a:off x="311783" y="295381"/>
            <a:ext cx="17155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ea typeface="Roboto Black" panose="02000000000000000000" pitchFamily="2" charset="0"/>
                <a:cs typeface="Roboto Black" panose="02000000000000000000" pitchFamily="2" charset="0"/>
              </a:rPr>
              <a:t>Eyedropper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B780A4F-1B8D-D645-9690-96D5A0D8A3F5}"/>
              </a:ext>
            </a:extLst>
          </p:cNvPr>
          <p:cNvSpPr txBox="1"/>
          <p:nvPr/>
        </p:nvSpPr>
        <p:spPr>
          <a:xfrm>
            <a:off x="311783" y="2683895"/>
            <a:ext cx="39417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The Eyedropper (I) samples a spot color and replaces the Fill or Stroke color (whichever is selected).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445FD58-FEE7-8248-865F-CB727CC7BD9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14548" y="1137748"/>
            <a:ext cx="7421233" cy="4582504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F1DE892B-321B-FE4F-9EDC-DCB37A577507}"/>
              </a:ext>
            </a:extLst>
          </p:cNvPr>
          <p:cNvSpPr/>
          <p:nvPr/>
        </p:nvSpPr>
        <p:spPr>
          <a:xfrm>
            <a:off x="4083726" y="3255108"/>
            <a:ext cx="258264" cy="286139"/>
          </a:xfrm>
          <a:prstGeom prst="rect">
            <a:avLst/>
          </a:prstGeom>
          <a:solidFill>
            <a:srgbClr val="298FC2">
              <a:alpha val="4823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D7E2FF01-B1B7-0045-80E0-931F5B8F7B30}"/>
              </a:ext>
            </a:extLst>
          </p:cNvPr>
          <p:cNvCxnSpPr>
            <a:cxnSpLocks/>
          </p:cNvCxnSpPr>
          <p:nvPr/>
        </p:nvCxnSpPr>
        <p:spPr>
          <a:xfrm>
            <a:off x="3337760" y="3397577"/>
            <a:ext cx="74596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87883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1196692-C678-B942-A935-279C85711BD2}"/>
              </a:ext>
            </a:extLst>
          </p:cNvPr>
          <p:cNvSpPr txBox="1"/>
          <p:nvPr/>
        </p:nvSpPr>
        <p:spPr>
          <a:xfrm>
            <a:off x="311783" y="295381"/>
            <a:ext cx="17155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ea typeface="Roboto Black" panose="02000000000000000000" pitchFamily="2" charset="0"/>
                <a:cs typeface="Roboto Black" panose="02000000000000000000" pitchFamily="2" charset="0"/>
              </a:rPr>
              <a:t>Eyedropper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B780A4F-1B8D-D645-9690-96D5A0D8A3F5}"/>
              </a:ext>
            </a:extLst>
          </p:cNvPr>
          <p:cNvSpPr txBox="1"/>
          <p:nvPr/>
        </p:nvSpPr>
        <p:spPr>
          <a:xfrm>
            <a:off x="311783" y="2683895"/>
            <a:ext cx="383897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dirty="0"/>
              <a:t>Select the Eyedropper.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Pick the color you would like to sample.</a:t>
            </a:r>
            <a:br>
              <a:rPr lang="en-US" dirty="0"/>
            </a:br>
            <a:r>
              <a:rPr lang="en-US" sz="1200" dirty="0"/>
              <a:t>Note the color changes the FILL in the toolbar.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Hold the Alt key and click on the shape to apply color.</a:t>
            </a:r>
            <a:br>
              <a:rPr lang="en-US" dirty="0"/>
            </a:br>
            <a:r>
              <a:rPr lang="en-US" sz="1200" dirty="0"/>
              <a:t>(The eyedropper should appear with “black ink” when you hold Alt.)</a:t>
            </a:r>
          </a:p>
        </p:txBody>
      </p:sp>
      <p:pic>
        <p:nvPicPr>
          <p:cNvPr id="5" name="eyedropper2" descr="eyedropper2">
            <a:hlinkClick r:id="" action="ppaction://media"/>
            <a:extLst>
              <a:ext uri="{FF2B5EF4-FFF2-40B4-BE49-F238E27FC236}">
                <a16:creationId xmlns:a16="http://schemas.microsoft.com/office/drawing/2014/main" id="{BD98A45D-DC65-BF4E-A1FE-943BDA0CA68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683241" y="1137748"/>
            <a:ext cx="6852540" cy="458250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87B37EB2-9FE8-3341-9609-E74BA10A151A}"/>
              </a:ext>
            </a:extLst>
          </p:cNvPr>
          <p:cNvSpPr txBox="1"/>
          <p:nvPr/>
        </p:nvSpPr>
        <p:spPr>
          <a:xfrm>
            <a:off x="4621597" y="5709978"/>
            <a:ext cx="108550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>
                    <a:lumMod val="50000"/>
                  </a:schemeClr>
                </a:solidFill>
              </a:rPr>
              <a:t>Video</a:t>
            </a:r>
            <a:endParaRPr lang="en-US" sz="1000" b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3076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1196692-C678-B942-A935-279C85711BD2}"/>
              </a:ext>
            </a:extLst>
          </p:cNvPr>
          <p:cNvSpPr txBox="1"/>
          <p:nvPr/>
        </p:nvSpPr>
        <p:spPr>
          <a:xfrm>
            <a:off x="311783" y="295381"/>
            <a:ext cx="21611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ea typeface="Roboto Black" panose="02000000000000000000" pitchFamily="2" charset="0"/>
                <a:cs typeface="Roboto Black" panose="02000000000000000000" pitchFamily="2" charset="0"/>
              </a:rPr>
              <a:t>Save a Swatch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B780A4F-1B8D-D645-9690-96D5A0D8A3F5}"/>
              </a:ext>
            </a:extLst>
          </p:cNvPr>
          <p:cNvSpPr txBox="1"/>
          <p:nvPr/>
        </p:nvSpPr>
        <p:spPr>
          <a:xfrm>
            <a:off x="311783" y="2683895"/>
            <a:ext cx="4588990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dirty="0"/>
              <a:t>With your color selected, open the</a:t>
            </a:r>
            <a:br>
              <a:rPr lang="en-US" dirty="0"/>
            </a:br>
            <a:r>
              <a:rPr lang="en-US" dirty="0"/>
              <a:t>color palette.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Click on the + icon in the corner.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Name the swatch (if desired).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The color is now available in the palette.</a:t>
            </a:r>
            <a:br>
              <a:rPr lang="en-US" dirty="0"/>
            </a:br>
            <a:r>
              <a:rPr lang="en-US" sz="1200" dirty="0"/>
              <a:t>(The color is only saved to this document.)</a:t>
            </a:r>
          </a:p>
        </p:txBody>
      </p:sp>
      <p:pic>
        <p:nvPicPr>
          <p:cNvPr id="2" name="Swatch" descr="Swatch">
            <a:hlinkClick r:id="" action="ppaction://media"/>
            <a:extLst>
              <a:ext uri="{FF2B5EF4-FFF2-40B4-BE49-F238E27FC236}">
                <a16:creationId xmlns:a16="http://schemas.microsoft.com/office/drawing/2014/main" id="{F1EBDD3E-A63A-A34F-A9C6-CFBA0687402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900773" y="1137748"/>
            <a:ext cx="6635008" cy="501807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285E398-C384-FB4F-B01B-BAF7208255AC}"/>
              </a:ext>
            </a:extLst>
          </p:cNvPr>
          <p:cNvSpPr txBox="1"/>
          <p:nvPr/>
        </p:nvSpPr>
        <p:spPr>
          <a:xfrm>
            <a:off x="4822139" y="6149626"/>
            <a:ext cx="108550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>
                    <a:lumMod val="50000"/>
                  </a:schemeClr>
                </a:solidFill>
              </a:rPr>
              <a:t>Video</a:t>
            </a:r>
            <a:endParaRPr lang="en-US" sz="1000" b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4022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1196692-C678-B942-A935-279C85711BD2}"/>
              </a:ext>
            </a:extLst>
          </p:cNvPr>
          <p:cNvSpPr txBox="1"/>
          <p:nvPr/>
        </p:nvSpPr>
        <p:spPr>
          <a:xfrm>
            <a:off x="311783" y="295381"/>
            <a:ext cx="26981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ea typeface="Roboto Black" panose="02000000000000000000" pitchFamily="2" charset="0"/>
                <a:cs typeface="Roboto Black" panose="02000000000000000000" pitchFamily="2" charset="0"/>
              </a:rPr>
              <a:t>Taste the Rainbow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6B2302C-3D52-E140-8B42-9CE5CEB95027}"/>
              </a:ext>
            </a:extLst>
          </p:cNvPr>
          <p:cNvSpPr txBox="1"/>
          <p:nvPr/>
        </p:nvSpPr>
        <p:spPr>
          <a:xfrm>
            <a:off x="311783" y="658978"/>
            <a:ext cx="4706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696158"/>
                </a:solidFill>
              </a:rPr>
              <a:t>Hands-on With Color Picking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E5CFA72-6608-F64C-966A-545F766D117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2624"/>
          <a:stretch/>
        </p:blipFill>
        <p:spPr>
          <a:xfrm>
            <a:off x="741808" y="2511911"/>
            <a:ext cx="10502900" cy="1834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3730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7BAC2E3-206F-C949-B714-B41F6240C1C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2504" y="2394746"/>
            <a:ext cx="1892887" cy="184556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5C327E6-C96A-3543-8142-90294A9E86BA}"/>
              </a:ext>
            </a:extLst>
          </p:cNvPr>
          <p:cNvSpPr txBox="1"/>
          <p:nvPr/>
        </p:nvSpPr>
        <p:spPr>
          <a:xfrm>
            <a:off x="3578964" y="2721124"/>
            <a:ext cx="607730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The Pathfinder Menu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1196692-C678-B942-A935-279C85711BD2}"/>
              </a:ext>
            </a:extLst>
          </p:cNvPr>
          <p:cNvSpPr txBox="1"/>
          <p:nvPr/>
        </p:nvSpPr>
        <p:spPr>
          <a:xfrm>
            <a:off x="3578964" y="3429000"/>
            <a:ext cx="14109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ea typeface="Roboto Black" panose="02000000000000000000" pitchFamily="2" charset="0"/>
                <a:cs typeface="Roboto Black" panose="02000000000000000000" pitchFamily="2" charset="0"/>
              </a:rPr>
              <a:t>Overview</a:t>
            </a:r>
          </a:p>
        </p:txBody>
      </p:sp>
    </p:spTree>
    <p:extLst>
      <p:ext uri="{BB962C8B-B14F-4D97-AF65-F5344CB8AC3E}">
        <p14:creationId xmlns:p14="http://schemas.microsoft.com/office/powerpoint/2010/main" val="13564851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1196692-C678-B942-A935-279C85711BD2}"/>
              </a:ext>
            </a:extLst>
          </p:cNvPr>
          <p:cNvSpPr txBox="1"/>
          <p:nvPr/>
        </p:nvSpPr>
        <p:spPr>
          <a:xfrm>
            <a:off x="311783" y="295381"/>
            <a:ext cx="30043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ea typeface="Roboto Black" panose="02000000000000000000" pitchFamily="2" charset="0"/>
                <a:cs typeface="Roboto Black" panose="02000000000000000000" pitchFamily="2" charset="0"/>
              </a:rPr>
              <a:t>The Pathfinder Menu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3F0B505-CAE3-2144-808E-B193D043E042}"/>
              </a:ext>
            </a:extLst>
          </p:cNvPr>
          <p:cNvSpPr txBox="1"/>
          <p:nvPr/>
        </p:nvSpPr>
        <p:spPr>
          <a:xfrm>
            <a:off x="3897464" y="4643587"/>
            <a:ext cx="15792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If you see this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60AE5919-432B-8C42-A70B-CF53275992DF}"/>
              </a:ext>
            </a:extLst>
          </p:cNvPr>
          <p:cNvCxnSpPr>
            <a:cxnSpLocks/>
            <a:stCxn id="7" idx="0"/>
            <a:endCxn id="5" idx="2"/>
          </p:cNvCxnSpPr>
          <p:nvPr/>
        </p:nvCxnSpPr>
        <p:spPr>
          <a:xfrm flipH="1" flipV="1">
            <a:off x="4683578" y="3571340"/>
            <a:ext cx="3525" cy="107224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CCAA6785-7342-AC48-85D3-CE64D763C76A}"/>
              </a:ext>
            </a:extLst>
          </p:cNvPr>
          <p:cNvSpPr txBox="1"/>
          <p:nvPr/>
        </p:nvSpPr>
        <p:spPr>
          <a:xfrm>
            <a:off x="3897464" y="4963234"/>
            <a:ext cx="13260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Press ”&gt;&gt;” to expand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49C92CB-8972-3E44-882E-29BB4D2027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78976" y="2146537"/>
            <a:ext cx="3035300" cy="18923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742227F-DC55-AC41-8144-CCA2BBAF78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10478" y="2148940"/>
            <a:ext cx="1346200" cy="1422400"/>
          </a:xfrm>
          <a:prstGeom prst="rect">
            <a:avLst/>
          </a:prstGeom>
        </p:spPr>
      </p:pic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2F7020CD-EE5C-304D-ACAD-81091E5D58B3}"/>
              </a:ext>
            </a:extLst>
          </p:cNvPr>
          <p:cNvCxnSpPr>
            <a:cxnSpLocks/>
          </p:cNvCxnSpPr>
          <p:nvPr/>
        </p:nvCxnSpPr>
        <p:spPr>
          <a:xfrm flipV="1">
            <a:off x="5356678" y="2860139"/>
            <a:ext cx="422298" cy="538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6044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1196692-C678-B942-A935-279C85711BD2}"/>
              </a:ext>
            </a:extLst>
          </p:cNvPr>
          <p:cNvSpPr txBox="1"/>
          <p:nvPr/>
        </p:nvSpPr>
        <p:spPr>
          <a:xfrm>
            <a:off x="311783" y="295381"/>
            <a:ext cx="46586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ea typeface="Roboto Black" panose="02000000000000000000" pitchFamily="2" charset="0"/>
                <a:cs typeface="Roboto Black" panose="02000000000000000000" pitchFamily="2" charset="0"/>
              </a:rPr>
              <a:t>Finding the Pathfinder: Menu Bar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3F0B505-CAE3-2144-808E-B193D043E042}"/>
              </a:ext>
            </a:extLst>
          </p:cNvPr>
          <p:cNvSpPr txBox="1"/>
          <p:nvPr/>
        </p:nvSpPr>
        <p:spPr>
          <a:xfrm>
            <a:off x="9318767" y="977618"/>
            <a:ext cx="24961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If you don’t see either…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CAA6785-7342-AC48-85D3-CE64D763C76A}"/>
              </a:ext>
            </a:extLst>
          </p:cNvPr>
          <p:cNvSpPr txBox="1"/>
          <p:nvPr/>
        </p:nvSpPr>
        <p:spPr>
          <a:xfrm>
            <a:off x="9318767" y="1346950"/>
            <a:ext cx="224612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Click WINDOW &gt; PATHFINDER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6ACD515-FEEC-A642-9D24-7033572138E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76"/>
          <a:stretch/>
        </p:blipFill>
        <p:spPr>
          <a:xfrm>
            <a:off x="400799" y="1037690"/>
            <a:ext cx="8722654" cy="4791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6165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1196692-C678-B942-A935-279C85711BD2}"/>
              </a:ext>
            </a:extLst>
          </p:cNvPr>
          <p:cNvSpPr txBox="1"/>
          <p:nvPr/>
        </p:nvSpPr>
        <p:spPr>
          <a:xfrm>
            <a:off x="311783" y="295381"/>
            <a:ext cx="40382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ea typeface="Roboto Black" panose="02000000000000000000" pitchFamily="2" charset="0"/>
                <a:cs typeface="Roboto Black" panose="02000000000000000000" pitchFamily="2" charset="0"/>
              </a:rPr>
              <a:t>Finding the Pathfinder: Panel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3F0B505-CAE3-2144-808E-B193D043E042}"/>
              </a:ext>
            </a:extLst>
          </p:cNvPr>
          <p:cNvSpPr txBox="1"/>
          <p:nvPr/>
        </p:nvSpPr>
        <p:spPr>
          <a:xfrm>
            <a:off x="9318767" y="3185887"/>
            <a:ext cx="20874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They could be here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CAA6785-7342-AC48-85D3-CE64D763C76A}"/>
              </a:ext>
            </a:extLst>
          </p:cNvPr>
          <p:cNvSpPr txBox="1"/>
          <p:nvPr/>
        </p:nvSpPr>
        <p:spPr>
          <a:xfrm>
            <a:off x="9410542" y="5170569"/>
            <a:ext cx="24047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Grab the top of the menu and pull them out it will be way easier to do things.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69DBEC0-A02E-A747-A9FB-A23930253F8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3754" y="864602"/>
            <a:ext cx="9196109" cy="5290478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D41B463C-E906-5945-8455-35A737BE059D}"/>
              </a:ext>
            </a:extLst>
          </p:cNvPr>
          <p:cNvSpPr/>
          <p:nvPr/>
        </p:nvSpPr>
        <p:spPr>
          <a:xfrm>
            <a:off x="7743322" y="3382834"/>
            <a:ext cx="294462" cy="372440"/>
          </a:xfrm>
          <a:prstGeom prst="rect">
            <a:avLst/>
          </a:prstGeom>
          <a:solidFill>
            <a:srgbClr val="298FC2">
              <a:alpha val="4823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BEDDC9EA-4AE6-1940-8004-7187D9D9037A}"/>
              </a:ext>
            </a:extLst>
          </p:cNvPr>
          <p:cNvCxnSpPr>
            <a:cxnSpLocks/>
          </p:cNvCxnSpPr>
          <p:nvPr/>
        </p:nvCxnSpPr>
        <p:spPr>
          <a:xfrm flipH="1">
            <a:off x="8037784" y="3370553"/>
            <a:ext cx="1280983" cy="18466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>
            <a:extLst>
              <a:ext uri="{FF2B5EF4-FFF2-40B4-BE49-F238E27FC236}">
                <a16:creationId xmlns:a16="http://schemas.microsoft.com/office/drawing/2014/main" id="{833E11E1-1D2B-4446-8E7F-03E9B51D05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55781" y="3651694"/>
            <a:ext cx="1346200" cy="14224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62CE3711-FFE6-0B49-9F24-EF053C6BB675}"/>
              </a:ext>
            </a:extLst>
          </p:cNvPr>
          <p:cNvSpPr/>
          <p:nvPr/>
        </p:nvSpPr>
        <p:spPr>
          <a:xfrm>
            <a:off x="9866791" y="3734726"/>
            <a:ext cx="489560" cy="309371"/>
          </a:xfrm>
          <a:prstGeom prst="rect">
            <a:avLst/>
          </a:prstGeom>
          <a:noFill/>
          <a:ln>
            <a:solidFill>
              <a:srgbClr val="298FC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24431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1196692-C678-B942-A935-279C85711BD2}"/>
              </a:ext>
            </a:extLst>
          </p:cNvPr>
          <p:cNvSpPr txBox="1"/>
          <p:nvPr/>
        </p:nvSpPr>
        <p:spPr>
          <a:xfrm>
            <a:off x="311783" y="295381"/>
            <a:ext cx="20409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ea typeface="Roboto Black" panose="02000000000000000000" pitchFamily="2" charset="0"/>
                <a:cs typeface="Roboto Black" panose="02000000000000000000" pitchFamily="2" charset="0"/>
              </a:rPr>
              <a:t>General Rules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1D42907-DB40-E343-8C02-B2ACEC3D652C}"/>
              </a:ext>
            </a:extLst>
          </p:cNvPr>
          <p:cNvSpPr txBox="1"/>
          <p:nvPr/>
        </p:nvSpPr>
        <p:spPr>
          <a:xfrm>
            <a:off x="3997841" y="2315266"/>
            <a:ext cx="5937270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200" dirty="0"/>
              <a:t>Shapes must overlap.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200" dirty="0"/>
              <a:t>If shapes aren’t overlapping, an error or unexpected results may occur.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200" dirty="0"/>
              <a:t>Select shapes using the Selection Tool (V or </a:t>
            </a:r>
            <a:r>
              <a:rPr lang="en-US" sz="1200" i="1" dirty="0"/>
              <a:t>black arrow </a:t>
            </a:r>
            <a:r>
              <a:rPr lang="en-US" sz="1200" dirty="0"/>
              <a:t>in toolbar).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200" dirty="0"/>
              <a:t>Typically, multiple shapes can be used.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200" dirty="0"/>
              <a:t>More than one shape can be made during Pathfinding.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200" dirty="0"/>
              <a:t>Resulting multiple shapes can usually be ungrouped (</a:t>
            </a:r>
            <a:r>
              <a:rPr lang="en-US" sz="1200" dirty="0" err="1"/>
              <a:t>Control+Shift+G</a:t>
            </a:r>
            <a:r>
              <a:rPr lang="en-US" sz="1200" dirty="0"/>
              <a:t>)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200" dirty="0"/>
              <a:t>Shapes will usually take on the characteristics of the top-most (front-most) shape.</a:t>
            </a:r>
          </a:p>
        </p:txBody>
      </p:sp>
      <p:pic>
        <p:nvPicPr>
          <p:cNvPr id="1026" name="Picture 2" descr="See the source image">
            <a:extLst>
              <a:ext uri="{FF2B5EF4-FFF2-40B4-BE49-F238E27FC236}">
                <a16:creationId xmlns:a16="http://schemas.microsoft.com/office/drawing/2014/main" id="{09139BB3-564F-BC4B-82AA-43CE39A6D8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078" y="1817599"/>
            <a:ext cx="2920857" cy="3222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39262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1196692-C678-B942-A935-279C85711BD2}"/>
              </a:ext>
            </a:extLst>
          </p:cNvPr>
          <p:cNvSpPr txBox="1"/>
          <p:nvPr/>
        </p:nvSpPr>
        <p:spPr>
          <a:xfrm>
            <a:off x="311783" y="295381"/>
            <a:ext cx="27302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ea typeface="Roboto Black" panose="02000000000000000000" pitchFamily="2" charset="0"/>
                <a:cs typeface="Roboto Black" panose="02000000000000000000" pitchFamily="2" charset="0"/>
              </a:rPr>
              <a:t>About Workspaces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3F0B505-CAE3-2144-808E-B193D043E042}"/>
              </a:ext>
            </a:extLst>
          </p:cNvPr>
          <p:cNvSpPr txBox="1"/>
          <p:nvPr/>
        </p:nvSpPr>
        <p:spPr>
          <a:xfrm>
            <a:off x="7781095" y="-986651"/>
            <a:ext cx="15792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If you see this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CAA6785-7342-AC48-85D3-CE64D763C76A}"/>
              </a:ext>
            </a:extLst>
          </p:cNvPr>
          <p:cNvSpPr txBox="1"/>
          <p:nvPr/>
        </p:nvSpPr>
        <p:spPr>
          <a:xfrm>
            <a:off x="7781095" y="-667004"/>
            <a:ext cx="13260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Press ”&gt;&gt;” to expand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789B0B0-2FC0-DF45-BF92-DBF11A8DEE9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54145" y="949716"/>
            <a:ext cx="7181636" cy="5291833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ADB4B4C4-0811-FF41-9CF3-2EDA8034F0B0}"/>
              </a:ext>
            </a:extLst>
          </p:cNvPr>
          <p:cNvSpPr txBox="1"/>
          <p:nvPr/>
        </p:nvSpPr>
        <p:spPr>
          <a:xfrm>
            <a:off x="311783" y="2323384"/>
            <a:ext cx="412665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Workspaces are how the Toolbar, Panels, and Dock are set up.</a:t>
            </a:r>
          </a:p>
          <a:p>
            <a:endParaRPr lang="en-US" dirty="0"/>
          </a:p>
          <a:p>
            <a:r>
              <a:rPr lang="en-US" dirty="0"/>
              <a:t>I use a modified Essentials Classic workspace. Your workspace may appear different than mine.</a:t>
            </a:r>
          </a:p>
          <a:p>
            <a:endParaRPr lang="en-US" dirty="0"/>
          </a:p>
          <a:p>
            <a:r>
              <a:rPr lang="en-US" sz="1200" dirty="0"/>
              <a:t>To use Essentials Classic go to:</a:t>
            </a:r>
          </a:p>
          <a:p>
            <a:r>
              <a:rPr lang="en-US" sz="1200" dirty="0"/>
              <a:t>Window&gt;Workspace&gt;Essentials Classic</a:t>
            </a:r>
          </a:p>
        </p:txBody>
      </p:sp>
    </p:spTree>
    <p:extLst>
      <p:ext uri="{BB962C8B-B14F-4D97-AF65-F5344CB8AC3E}">
        <p14:creationId xmlns:p14="http://schemas.microsoft.com/office/powerpoint/2010/main" val="18913027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1196692-C678-B942-A935-279C85711BD2}"/>
              </a:ext>
            </a:extLst>
          </p:cNvPr>
          <p:cNvSpPr txBox="1"/>
          <p:nvPr/>
        </p:nvSpPr>
        <p:spPr>
          <a:xfrm>
            <a:off x="311783" y="295381"/>
            <a:ext cx="8819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ea typeface="Roboto Black" panose="02000000000000000000" pitchFamily="2" charset="0"/>
                <a:cs typeface="Roboto Black" panose="02000000000000000000" pitchFamily="2" charset="0"/>
              </a:rPr>
              <a:t>Unite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3F0B505-CAE3-2144-808E-B193D043E042}"/>
              </a:ext>
            </a:extLst>
          </p:cNvPr>
          <p:cNvSpPr txBox="1"/>
          <p:nvPr/>
        </p:nvSpPr>
        <p:spPr>
          <a:xfrm>
            <a:off x="360791" y="3938585"/>
            <a:ext cx="47060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All shapes will combine paths into one.</a:t>
            </a:r>
          </a:p>
          <a:p>
            <a:endParaRPr lang="en-US" dirty="0"/>
          </a:p>
          <a:p>
            <a:r>
              <a:rPr lang="en-US" sz="1000" dirty="0"/>
              <a:t>Note: the new shape takes on the attributes of the front-most shape..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CAA6785-7342-AC48-85D3-CE64D763C76A}"/>
              </a:ext>
            </a:extLst>
          </p:cNvPr>
          <p:cNvSpPr txBox="1"/>
          <p:nvPr/>
        </p:nvSpPr>
        <p:spPr>
          <a:xfrm>
            <a:off x="8243761" y="2301002"/>
            <a:ext cx="50526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/>
              <a:t>Unite!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49C92CB-8972-3E44-882E-29BB4D2027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709" y="1903912"/>
            <a:ext cx="3035300" cy="18923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D41B463C-E906-5945-8455-35A737BE059D}"/>
              </a:ext>
            </a:extLst>
          </p:cNvPr>
          <p:cNvSpPr/>
          <p:nvPr/>
        </p:nvSpPr>
        <p:spPr>
          <a:xfrm>
            <a:off x="433406" y="2726121"/>
            <a:ext cx="431261" cy="361740"/>
          </a:xfrm>
          <a:prstGeom prst="rect">
            <a:avLst/>
          </a:prstGeom>
          <a:solidFill>
            <a:srgbClr val="298FC2">
              <a:alpha val="48235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1B7F1B9-30C1-014B-8456-B793E2E709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8360" y="1741080"/>
            <a:ext cx="2394841" cy="213916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02A740F-CBCD-4949-8041-63443EED9C3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64221" y="1732557"/>
            <a:ext cx="2420409" cy="2147687"/>
          </a:xfrm>
          <a:prstGeom prst="rect">
            <a:avLst/>
          </a:prstGeom>
        </p:spPr>
      </p:pic>
      <p:sp>
        <p:nvSpPr>
          <p:cNvPr id="13" name="Right Arrow 12">
            <a:extLst>
              <a:ext uri="{FF2B5EF4-FFF2-40B4-BE49-F238E27FC236}">
                <a16:creationId xmlns:a16="http://schemas.microsoft.com/office/drawing/2014/main" id="{65128405-B678-924F-8F5C-0CF2F3988F21}"/>
              </a:ext>
            </a:extLst>
          </p:cNvPr>
          <p:cNvSpPr/>
          <p:nvPr/>
        </p:nvSpPr>
        <p:spPr>
          <a:xfrm>
            <a:off x="8160212" y="2604983"/>
            <a:ext cx="750014" cy="5034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802FEE7-34BA-3B41-A1A5-F8DFCD76B60B}"/>
              </a:ext>
            </a:extLst>
          </p:cNvPr>
          <p:cNvSpPr txBox="1"/>
          <p:nvPr/>
        </p:nvSpPr>
        <p:spPr>
          <a:xfrm>
            <a:off x="311783" y="658978"/>
            <a:ext cx="4706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696158"/>
                </a:solidFill>
              </a:rPr>
              <a:t>Make one shape</a:t>
            </a:r>
          </a:p>
        </p:txBody>
      </p:sp>
    </p:spTree>
    <p:extLst>
      <p:ext uri="{BB962C8B-B14F-4D97-AF65-F5344CB8AC3E}">
        <p14:creationId xmlns:p14="http://schemas.microsoft.com/office/powerpoint/2010/main" val="291264353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E118FC0-1407-3644-AC09-0AF5724D612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52169" y="1451179"/>
            <a:ext cx="2511303" cy="271044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1196692-C678-B942-A935-279C85711BD2}"/>
              </a:ext>
            </a:extLst>
          </p:cNvPr>
          <p:cNvSpPr txBox="1"/>
          <p:nvPr/>
        </p:nvSpPr>
        <p:spPr>
          <a:xfrm>
            <a:off x="311783" y="295381"/>
            <a:ext cx="18053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ea typeface="Roboto Black" panose="02000000000000000000" pitchFamily="2" charset="0"/>
                <a:cs typeface="Roboto Black" panose="02000000000000000000" pitchFamily="2" charset="0"/>
              </a:rPr>
              <a:t>Minus Front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3F0B505-CAE3-2144-808E-B193D043E042}"/>
              </a:ext>
            </a:extLst>
          </p:cNvPr>
          <p:cNvSpPr txBox="1"/>
          <p:nvPr/>
        </p:nvSpPr>
        <p:spPr>
          <a:xfrm>
            <a:off x="360791" y="3938585"/>
            <a:ext cx="47060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All shapes on top will subtract from the bottom shape.</a:t>
            </a:r>
          </a:p>
          <a:p>
            <a:endParaRPr lang="en-US" dirty="0"/>
          </a:p>
          <a:p>
            <a:r>
              <a:rPr lang="en-US" sz="1000" dirty="0"/>
              <a:t>Note: more than one shape can be used in minus front.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49C92CB-8972-3E44-882E-29BB4D2027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709" y="1903912"/>
            <a:ext cx="3035300" cy="18923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D41B463C-E906-5945-8455-35A737BE059D}"/>
              </a:ext>
            </a:extLst>
          </p:cNvPr>
          <p:cNvSpPr/>
          <p:nvPr/>
        </p:nvSpPr>
        <p:spPr>
          <a:xfrm>
            <a:off x="895743" y="2726121"/>
            <a:ext cx="431261" cy="361740"/>
          </a:xfrm>
          <a:prstGeom prst="rect">
            <a:avLst/>
          </a:prstGeom>
          <a:solidFill>
            <a:srgbClr val="298FC2">
              <a:alpha val="48235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494EE02-4966-4B48-A4D6-135795077DC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3740"/>
          <a:stretch/>
        </p:blipFill>
        <p:spPr>
          <a:xfrm>
            <a:off x="9067673" y="1451179"/>
            <a:ext cx="2511303" cy="2710443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6B2302C-3D52-E140-8B42-9CE5CEB95027}"/>
              </a:ext>
            </a:extLst>
          </p:cNvPr>
          <p:cNvSpPr txBox="1"/>
          <p:nvPr/>
        </p:nvSpPr>
        <p:spPr>
          <a:xfrm>
            <a:off x="311783" y="658978"/>
            <a:ext cx="4706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696158"/>
                </a:solidFill>
              </a:rPr>
              <a:t>Make cut-outs from the front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A3DE231-7D91-3A4A-A951-2B5FF75A6624}"/>
              </a:ext>
            </a:extLst>
          </p:cNvPr>
          <p:cNvSpPr txBox="1"/>
          <p:nvPr/>
        </p:nvSpPr>
        <p:spPr>
          <a:xfrm>
            <a:off x="8051403" y="2301002"/>
            <a:ext cx="8899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/>
              <a:t>Minus Front!</a:t>
            </a:r>
          </a:p>
        </p:txBody>
      </p:sp>
      <p:sp>
        <p:nvSpPr>
          <p:cNvPr id="17" name="Right Arrow 16">
            <a:extLst>
              <a:ext uri="{FF2B5EF4-FFF2-40B4-BE49-F238E27FC236}">
                <a16:creationId xmlns:a16="http://schemas.microsoft.com/office/drawing/2014/main" id="{A82040BC-5B35-E140-A696-6A55955D07B3}"/>
              </a:ext>
            </a:extLst>
          </p:cNvPr>
          <p:cNvSpPr/>
          <p:nvPr/>
        </p:nvSpPr>
        <p:spPr>
          <a:xfrm>
            <a:off x="8160212" y="2604983"/>
            <a:ext cx="750014" cy="5034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602282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1196692-C678-B942-A935-279C85711BD2}"/>
              </a:ext>
            </a:extLst>
          </p:cNvPr>
          <p:cNvSpPr txBox="1"/>
          <p:nvPr/>
        </p:nvSpPr>
        <p:spPr>
          <a:xfrm>
            <a:off x="311783" y="295381"/>
            <a:ext cx="13692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ea typeface="Roboto Black" panose="02000000000000000000" pitchFamily="2" charset="0"/>
                <a:cs typeface="Roboto Black" panose="02000000000000000000" pitchFamily="2" charset="0"/>
              </a:rPr>
              <a:t>Intersect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3F0B505-CAE3-2144-808E-B193D043E042}"/>
              </a:ext>
            </a:extLst>
          </p:cNvPr>
          <p:cNvSpPr txBox="1"/>
          <p:nvPr/>
        </p:nvSpPr>
        <p:spPr>
          <a:xfrm>
            <a:off x="360791" y="3948859"/>
            <a:ext cx="42625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Only the areas overlapping </a:t>
            </a:r>
            <a:r>
              <a:rPr lang="en-US" sz="1200" i="1" dirty="0"/>
              <a:t>all</a:t>
            </a:r>
            <a:r>
              <a:rPr lang="en-US" sz="1200" dirty="0"/>
              <a:t> shapes will be kept</a:t>
            </a:r>
            <a:r>
              <a:rPr lang="en-US" sz="1100" dirty="0"/>
              <a:t>.</a:t>
            </a:r>
          </a:p>
          <a:p>
            <a:endParaRPr lang="en-US" dirty="0"/>
          </a:p>
          <a:p>
            <a:r>
              <a:rPr lang="en-US" sz="1000" dirty="0"/>
              <a:t>Note: more than two shapes can be intersected.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49C92CB-8972-3E44-882E-29BB4D2027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709" y="1903912"/>
            <a:ext cx="3035300" cy="18923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D41B463C-E906-5945-8455-35A737BE059D}"/>
              </a:ext>
            </a:extLst>
          </p:cNvPr>
          <p:cNvSpPr/>
          <p:nvPr/>
        </p:nvSpPr>
        <p:spPr>
          <a:xfrm>
            <a:off x="1384373" y="2726121"/>
            <a:ext cx="431261" cy="361740"/>
          </a:xfrm>
          <a:prstGeom prst="rect">
            <a:avLst/>
          </a:prstGeom>
          <a:solidFill>
            <a:srgbClr val="298FC2">
              <a:alpha val="48235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3865D5B-C0A1-D440-82CE-D3F5B3CAB76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3102" y="1651571"/>
            <a:ext cx="2933700" cy="25146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BC53238-0762-4649-BAE7-AEDECCB2919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64348" y="2244436"/>
            <a:ext cx="946150" cy="110490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8BF599D-5015-8541-8B48-1582365219E7}"/>
              </a:ext>
            </a:extLst>
          </p:cNvPr>
          <p:cNvSpPr txBox="1"/>
          <p:nvPr/>
        </p:nvSpPr>
        <p:spPr>
          <a:xfrm>
            <a:off x="311783" y="658978"/>
            <a:ext cx="4706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696158"/>
                </a:solidFill>
              </a:rPr>
              <a:t>Make shapes from what’s overlapping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5323BCA-2D3E-204F-B6F3-786E6D26DADF}"/>
              </a:ext>
            </a:extLst>
          </p:cNvPr>
          <p:cNvSpPr txBox="1"/>
          <p:nvPr/>
        </p:nvSpPr>
        <p:spPr>
          <a:xfrm>
            <a:off x="8111952" y="2301002"/>
            <a:ext cx="70724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/>
              <a:t>Intersect!</a:t>
            </a:r>
          </a:p>
        </p:txBody>
      </p:sp>
      <p:sp>
        <p:nvSpPr>
          <p:cNvPr id="17" name="Right Arrow 16">
            <a:extLst>
              <a:ext uri="{FF2B5EF4-FFF2-40B4-BE49-F238E27FC236}">
                <a16:creationId xmlns:a16="http://schemas.microsoft.com/office/drawing/2014/main" id="{E04DA4FE-77AA-D94E-81F2-EDB90A64DFA4}"/>
              </a:ext>
            </a:extLst>
          </p:cNvPr>
          <p:cNvSpPr/>
          <p:nvPr/>
        </p:nvSpPr>
        <p:spPr>
          <a:xfrm>
            <a:off x="8160212" y="2604983"/>
            <a:ext cx="750014" cy="5034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36279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B6ACB00F-CEF0-F049-AC52-55CB06187B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28983" y="1749151"/>
            <a:ext cx="2176719" cy="208965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48CDD67-8FE8-8E4F-9370-EBCE9B20C52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45615" y="1749151"/>
            <a:ext cx="2299146" cy="21145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1196692-C678-B942-A935-279C85711BD2}"/>
              </a:ext>
            </a:extLst>
          </p:cNvPr>
          <p:cNvSpPr txBox="1"/>
          <p:nvPr/>
        </p:nvSpPr>
        <p:spPr>
          <a:xfrm>
            <a:off x="311783" y="295381"/>
            <a:ext cx="12346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ea typeface="Roboto Black" panose="02000000000000000000" pitchFamily="2" charset="0"/>
                <a:cs typeface="Roboto Black" panose="02000000000000000000" pitchFamily="2" charset="0"/>
              </a:rPr>
              <a:t>Exclude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3F0B505-CAE3-2144-808E-B193D043E042}"/>
              </a:ext>
            </a:extLst>
          </p:cNvPr>
          <p:cNvSpPr txBox="1"/>
          <p:nvPr/>
        </p:nvSpPr>
        <p:spPr>
          <a:xfrm>
            <a:off x="360791" y="3948859"/>
            <a:ext cx="4262581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Only the areas NOT overlapping </a:t>
            </a:r>
            <a:r>
              <a:rPr lang="en-US" sz="1200" i="1" dirty="0"/>
              <a:t>all</a:t>
            </a:r>
            <a:r>
              <a:rPr lang="en-US" sz="1200" dirty="0"/>
              <a:t> shapes will be kept.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Ungrouping will create individual shapes from the excluded shape.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Opposite of Intersect.</a:t>
            </a:r>
          </a:p>
          <a:p>
            <a:endParaRPr lang="en-US" dirty="0"/>
          </a:p>
          <a:p>
            <a:r>
              <a:rPr lang="en-US" sz="1000" dirty="0"/>
              <a:t>Note: more than two shapes can be excluded.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49C92CB-8972-3E44-882E-29BB4D2027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2709" y="1903912"/>
            <a:ext cx="3035300" cy="18923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D41B463C-E906-5945-8455-35A737BE059D}"/>
              </a:ext>
            </a:extLst>
          </p:cNvPr>
          <p:cNvSpPr/>
          <p:nvPr/>
        </p:nvSpPr>
        <p:spPr>
          <a:xfrm>
            <a:off x="1868167" y="2726121"/>
            <a:ext cx="431261" cy="361740"/>
          </a:xfrm>
          <a:prstGeom prst="rect">
            <a:avLst/>
          </a:prstGeom>
          <a:solidFill>
            <a:srgbClr val="298FC2">
              <a:alpha val="48235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ight Arrow 12">
            <a:extLst>
              <a:ext uri="{FF2B5EF4-FFF2-40B4-BE49-F238E27FC236}">
                <a16:creationId xmlns:a16="http://schemas.microsoft.com/office/drawing/2014/main" id="{65128405-B678-924F-8F5C-0CF2F3988F21}"/>
              </a:ext>
            </a:extLst>
          </p:cNvPr>
          <p:cNvSpPr/>
          <p:nvPr/>
        </p:nvSpPr>
        <p:spPr>
          <a:xfrm>
            <a:off x="6270574" y="2530264"/>
            <a:ext cx="750014" cy="5034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CAA6785-7342-AC48-85D3-CE64D763C76A}"/>
              </a:ext>
            </a:extLst>
          </p:cNvPr>
          <p:cNvSpPr txBox="1"/>
          <p:nvPr/>
        </p:nvSpPr>
        <p:spPr>
          <a:xfrm>
            <a:off x="6317538" y="2226283"/>
            <a:ext cx="65114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/>
              <a:t>Exclude!</a:t>
            </a:r>
          </a:p>
        </p:txBody>
      </p:sp>
      <p:sp>
        <p:nvSpPr>
          <p:cNvPr id="14" name="Right Arrow 13">
            <a:extLst>
              <a:ext uri="{FF2B5EF4-FFF2-40B4-BE49-F238E27FC236}">
                <a16:creationId xmlns:a16="http://schemas.microsoft.com/office/drawing/2014/main" id="{7C0B8B29-7E2A-A84E-9A8B-B3D553037744}"/>
              </a:ext>
            </a:extLst>
          </p:cNvPr>
          <p:cNvSpPr/>
          <p:nvPr/>
        </p:nvSpPr>
        <p:spPr>
          <a:xfrm>
            <a:off x="9095967" y="2530264"/>
            <a:ext cx="750014" cy="5034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F85491-C263-384D-B402-FD460928E704}"/>
              </a:ext>
            </a:extLst>
          </p:cNvPr>
          <p:cNvSpPr txBox="1"/>
          <p:nvPr/>
        </p:nvSpPr>
        <p:spPr>
          <a:xfrm>
            <a:off x="9120487" y="2226283"/>
            <a:ext cx="69602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/>
              <a:t>Ungroup!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51A0468D-C9C1-4D45-BE1D-3CC888326E3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60766" y="1749151"/>
            <a:ext cx="2176720" cy="2251383"/>
          </a:xfrm>
          <a:prstGeom prst="rect">
            <a:avLst/>
          </a:prstGeom>
        </p:spPr>
      </p:pic>
      <p:sp>
        <p:nvSpPr>
          <p:cNvPr id="17" name="Oval 16">
            <a:extLst>
              <a:ext uri="{FF2B5EF4-FFF2-40B4-BE49-F238E27FC236}">
                <a16:creationId xmlns:a16="http://schemas.microsoft.com/office/drawing/2014/main" id="{8DB80537-E75C-A04C-BC9F-28D112FB9CD5}"/>
              </a:ext>
            </a:extLst>
          </p:cNvPr>
          <p:cNvSpPr/>
          <p:nvPr/>
        </p:nvSpPr>
        <p:spPr>
          <a:xfrm>
            <a:off x="10017303" y="1749151"/>
            <a:ext cx="842415" cy="822209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D0F666D-828E-3A43-9C8F-1BEA2076FFC4}"/>
              </a:ext>
            </a:extLst>
          </p:cNvPr>
          <p:cNvSpPr txBox="1"/>
          <p:nvPr/>
        </p:nvSpPr>
        <p:spPr>
          <a:xfrm>
            <a:off x="311783" y="658978"/>
            <a:ext cx="4706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696158"/>
                </a:solidFill>
              </a:rPr>
              <a:t>Make shapes from what’s not overlapping</a:t>
            </a:r>
          </a:p>
        </p:txBody>
      </p:sp>
    </p:spTree>
    <p:extLst>
      <p:ext uri="{BB962C8B-B14F-4D97-AF65-F5344CB8AC3E}">
        <p14:creationId xmlns:p14="http://schemas.microsoft.com/office/powerpoint/2010/main" val="262270913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1196692-C678-B942-A935-279C85711BD2}"/>
              </a:ext>
            </a:extLst>
          </p:cNvPr>
          <p:cNvSpPr txBox="1"/>
          <p:nvPr/>
        </p:nvSpPr>
        <p:spPr>
          <a:xfrm>
            <a:off x="311783" y="295381"/>
            <a:ext cx="10021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ea typeface="Roboto Black" panose="02000000000000000000" pitchFamily="2" charset="0"/>
                <a:cs typeface="Roboto Black" panose="02000000000000000000" pitchFamily="2" charset="0"/>
              </a:rPr>
              <a:t>Divide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3F0B505-CAE3-2144-808E-B193D043E042}"/>
              </a:ext>
            </a:extLst>
          </p:cNvPr>
          <p:cNvSpPr txBox="1"/>
          <p:nvPr/>
        </p:nvSpPr>
        <p:spPr>
          <a:xfrm>
            <a:off x="360792" y="3948859"/>
            <a:ext cx="39132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All overlapping parts will be divided into new shapes.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Ungrouping will create individual shapes from the divided shapes.</a:t>
            </a:r>
          </a:p>
          <a:p>
            <a:endParaRPr lang="en-US" dirty="0"/>
          </a:p>
          <a:p>
            <a:r>
              <a:rPr lang="en-US" sz="1000" dirty="0"/>
              <a:t>Note: more than two shapes can be divided.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49C92CB-8972-3E44-882E-29BB4D2027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709" y="1903912"/>
            <a:ext cx="3035300" cy="18923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D41B463C-E906-5945-8455-35A737BE059D}"/>
              </a:ext>
            </a:extLst>
          </p:cNvPr>
          <p:cNvSpPr/>
          <p:nvPr/>
        </p:nvSpPr>
        <p:spPr>
          <a:xfrm>
            <a:off x="470882" y="3372104"/>
            <a:ext cx="431261" cy="361740"/>
          </a:xfrm>
          <a:prstGeom prst="rect">
            <a:avLst/>
          </a:prstGeom>
          <a:solidFill>
            <a:srgbClr val="298FC2">
              <a:alpha val="48235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ight Arrow 12">
            <a:extLst>
              <a:ext uri="{FF2B5EF4-FFF2-40B4-BE49-F238E27FC236}">
                <a16:creationId xmlns:a16="http://schemas.microsoft.com/office/drawing/2014/main" id="{65128405-B678-924F-8F5C-0CF2F3988F21}"/>
              </a:ext>
            </a:extLst>
          </p:cNvPr>
          <p:cNvSpPr/>
          <p:nvPr/>
        </p:nvSpPr>
        <p:spPr>
          <a:xfrm>
            <a:off x="6054820" y="2546248"/>
            <a:ext cx="750014" cy="5034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CAA6785-7342-AC48-85D3-CE64D763C76A}"/>
              </a:ext>
            </a:extLst>
          </p:cNvPr>
          <p:cNvSpPr txBox="1"/>
          <p:nvPr/>
        </p:nvSpPr>
        <p:spPr>
          <a:xfrm>
            <a:off x="6151476" y="2242267"/>
            <a:ext cx="55175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/>
              <a:t>Divide!</a:t>
            </a:r>
          </a:p>
        </p:txBody>
      </p:sp>
      <p:sp>
        <p:nvSpPr>
          <p:cNvPr id="14" name="Right Arrow 13">
            <a:extLst>
              <a:ext uri="{FF2B5EF4-FFF2-40B4-BE49-F238E27FC236}">
                <a16:creationId xmlns:a16="http://schemas.microsoft.com/office/drawing/2014/main" id="{7C0B8B29-7E2A-A84E-9A8B-B3D553037744}"/>
              </a:ext>
            </a:extLst>
          </p:cNvPr>
          <p:cNvSpPr/>
          <p:nvPr/>
        </p:nvSpPr>
        <p:spPr>
          <a:xfrm>
            <a:off x="8849391" y="2546248"/>
            <a:ext cx="750014" cy="5034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8F85491-C263-384D-B402-FD460928E704}"/>
              </a:ext>
            </a:extLst>
          </p:cNvPr>
          <p:cNvSpPr txBox="1"/>
          <p:nvPr/>
        </p:nvSpPr>
        <p:spPr>
          <a:xfrm>
            <a:off x="8873911" y="2242267"/>
            <a:ext cx="69602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/>
              <a:t>Ungroup!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D0F666D-828E-3A43-9C8F-1BEA2076FFC4}"/>
              </a:ext>
            </a:extLst>
          </p:cNvPr>
          <p:cNvSpPr txBox="1"/>
          <p:nvPr/>
        </p:nvSpPr>
        <p:spPr>
          <a:xfrm>
            <a:off x="311783" y="658978"/>
            <a:ext cx="4706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696158"/>
                </a:solidFill>
              </a:rPr>
              <a:t>Make puzzle pieces from overlapping parts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F77863E-4D50-0141-8503-709036C9F8A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39379" y="1851817"/>
            <a:ext cx="1924266" cy="189230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5FE3E0D-737E-3D47-BE2E-FD334B3F79B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27823" y="1983769"/>
            <a:ext cx="2314233" cy="1706907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BAB1CC8-EB14-3746-9A30-BB0ADBF2C9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23327" y="1913708"/>
            <a:ext cx="1924266" cy="1892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81906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1196692-C678-B942-A935-279C85711BD2}"/>
              </a:ext>
            </a:extLst>
          </p:cNvPr>
          <p:cNvSpPr txBox="1"/>
          <p:nvPr/>
        </p:nvSpPr>
        <p:spPr>
          <a:xfrm>
            <a:off x="311783" y="295381"/>
            <a:ext cx="8146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ea typeface="Roboto Black" panose="02000000000000000000" pitchFamily="2" charset="0"/>
                <a:cs typeface="Roboto Black" panose="02000000000000000000" pitchFamily="2" charset="0"/>
              </a:rPr>
              <a:t>Trim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3F0B505-CAE3-2144-808E-B193D043E042}"/>
              </a:ext>
            </a:extLst>
          </p:cNvPr>
          <p:cNvSpPr txBox="1"/>
          <p:nvPr/>
        </p:nvSpPr>
        <p:spPr>
          <a:xfrm>
            <a:off x="360792" y="3948859"/>
            <a:ext cx="3933808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Only the areas overlapping </a:t>
            </a:r>
            <a:r>
              <a:rPr lang="en-US" sz="1200" i="1" dirty="0"/>
              <a:t>all</a:t>
            </a:r>
            <a:r>
              <a:rPr lang="en-US" sz="1200" dirty="0"/>
              <a:t> shapes will be kept.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Ungrouping will result in the original shape and the cut-out shape.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Like Minus Front, but with the front shape remaining.</a:t>
            </a:r>
          </a:p>
          <a:p>
            <a:endParaRPr lang="en-US" dirty="0"/>
          </a:p>
          <a:p>
            <a:r>
              <a:rPr lang="en-US" sz="1000" dirty="0"/>
              <a:t>Note: more than two shapes can be intersected.</a:t>
            </a:r>
          </a:p>
          <a:p>
            <a:r>
              <a:rPr lang="en-US" sz="1000" dirty="0"/>
              <a:t>Note: stroke effects are discarded.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49C92CB-8972-3E44-882E-29BB4D2027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709" y="1903912"/>
            <a:ext cx="3035300" cy="18923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D41B463C-E906-5945-8455-35A737BE059D}"/>
              </a:ext>
            </a:extLst>
          </p:cNvPr>
          <p:cNvSpPr/>
          <p:nvPr/>
        </p:nvSpPr>
        <p:spPr>
          <a:xfrm>
            <a:off x="963133" y="3380158"/>
            <a:ext cx="431261" cy="361740"/>
          </a:xfrm>
          <a:prstGeom prst="rect">
            <a:avLst/>
          </a:prstGeom>
          <a:solidFill>
            <a:srgbClr val="298FC2">
              <a:alpha val="48235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8BF599D-5015-8541-8B48-1582365219E7}"/>
              </a:ext>
            </a:extLst>
          </p:cNvPr>
          <p:cNvSpPr txBox="1"/>
          <p:nvPr/>
        </p:nvSpPr>
        <p:spPr>
          <a:xfrm>
            <a:off x="311783" y="658978"/>
            <a:ext cx="4706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696158"/>
                </a:solidFill>
              </a:rPr>
              <a:t>“Cookie cutter” version of </a:t>
            </a:r>
            <a:r>
              <a:rPr lang="en-US" i="1" dirty="0">
                <a:solidFill>
                  <a:srgbClr val="696158"/>
                </a:solidFill>
              </a:rPr>
              <a:t>Minus Front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7B15734-7E99-DA47-A778-77BA533A21C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93734" y="1948279"/>
            <a:ext cx="1849196" cy="1793619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0894063A-68A7-324F-B393-DC654F2CAB4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95735" y="1948279"/>
            <a:ext cx="1849196" cy="1793619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1BD2F38C-E59D-C545-8FED-4D693488AFC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97736" y="1948279"/>
            <a:ext cx="2493195" cy="1793619"/>
          </a:xfrm>
          <a:prstGeom prst="rect">
            <a:avLst/>
          </a:prstGeom>
        </p:spPr>
      </p:pic>
      <p:sp>
        <p:nvSpPr>
          <p:cNvPr id="22" name="Right Arrow 21">
            <a:extLst>
              <a:ext uri="{FF2B5EF4-FFF2-40B4-BE49-F238E27FC236}">
                <a16:creationId xmlns:a16="http://schemas.microsoft.com/office/drawing/2014/main" id="{C0BC04AA-B33F-5845-BBCE-103661101A0F}"/>
              </a:ext>
            </a:extLst>
          </p:cNvPr>
          <p:cNvSpPr/>
          <p:nvPr/>
        </p:nvSpPr>
        <p:spPr>
          <a:xfrm>
            <a:off x="5814522" y="2515426"/>
            <a:ext cx="750014" cy="5034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039991E-8AA1-1E4B-A255-DBAE6186EB1C}"/>
              </a:ext>
            </a:extLst>
          </p:cNvPr>
          <p:cNvSpPr txBox="1"/>
          <p:nvPr/>
        </p:nvSpPr>
        <p:spPr>
          <a:xfrm>
            <a:off x="5948849" y="2211445"/>
            <a:ext cx="47641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/>
              <a:t>Trim!</a:t>
            </a:r>
          </a:p>
        </p:txBody>
      </p:sp>
      <p:sp>
        <p:nvSpPr>
          <p:cNvPr id="24" name="Right Arrow 23">
            <a:extLst>
              <a:ext uri="{FF2B5EF4-FFF2-40B4-BE49-F238E27FC236}">
                <a16:creationId xmlns:a16="http://schemas.microsoft.com/office/drawing/2014/main" id="{FB779ECE-8E0A-104D-80D3-9C11D600E89B}"/>
              </a:ext>
            </a:extLst>
          </p:cNvPr>
          <p:cNvSpPr/>
          <p:nvPr/>
        </p:nvSpPr>
        <p:spPr>
          <a:xfrm>
            <a:off x="8547722" y="2515426"/>
            <a:ext cx="750014" cy="5034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1CEAFB4-3F6E-6D43-968A-8C8814CC6A2F}"/>
              </a:ext>
            </a:extLst>
          </p:cNvPr>
          <p:cNvSpPr txBox="1"/>
          <p:nvPr/>
        </p:nvSpPr>
        <p:spPr>
          <a:xfrm>
            <a:off x="8572242" y="2211445"/>
            <a:ext cx="69602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/>
              <a:t>Ungroup!</a:t>
            </a:r>
          </a:p>
        </p:txBody>
      </p:sp>
    </p:spTree>
    <p:extLst>
      <p:ext uri="{BB962C8B-B14F-4D97-AF65-F5344CB8AC3E}">
        <p14:creationId xmlns:p14="http://schemas.microsoft.com/office/powerpoint/2010/main" val="34744636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224DE2C-B9F5-7942-9E94-844EF99C534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11076" y="1415593"/>
            <a:ext cx="1689303" cy="129267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5234C60-9482-7245-86EE-DC46890090D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17791" y="3039361"/>
            <a:ext cx="1828498" cy="151370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9261C4C-B2D2-9248-BBFE-92E62047EFD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5883" y="3102884"/>
            <a:ext cx="1667751" cy="129937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88CD0D12-03C9-154B-86F7-8CE6C6BD37A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04331" y="1415593"/>
            <a:ext cx="1689303" cy="129267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3377CE6-7B59-294E-BB49-6D5205EAFBC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251696" y="1382268"/>
            <a:ext cx="1740452" cy="129267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1196692-C678-B942-A935-279C85711BD2}"/>
              </a:ext>
            </a:extLst>
          </p:cNvPr>
          <p:cNvSpPr txBox="1"/>
          <p:nvPr/>
        </p:nvSpPr>
        <p:spPr>
          <a:xfrm>
            <a:off x="311783" y="295381"/>
            <a:ext cx="10438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ea typeface="Roboto Black" panose="02000000000000000000" pitchFamily="2" charset="0"/>
                <a:cs typeface="Roboto Black" panose="02000000000000000000" pitchFamily="2" charset="0"/>
              </a:rPr>
              <a:t>Merge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3F0B505-CAE3-2144-808E-B193D043E042}"/>
              </a:ext>
            </a:extLst>
          </p:cNvPr>
          <p:cNvSpPr txBox="1"/>
          <p:nvPr/>
        </p:nvSpPr>
        <p:spPr>
          <a:xfrm>
            <a:off x="360792" y="3948859"/>
            <a:ext cx="3933807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If Shapes Are a Different Color - TRIM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Only the areas overlapping </a:t>
            </a:r>
            <a:r>
              <a:rPr lang="en-US" sz="1200" i="1" dirty="0"/>
              <a:t>all</a:t>
            </a:r>
            <a:r>
              <a:rPr lang="en-US" sz="1200" dirty="0"/>
              <a:t> shapes will be kept.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Ungrouping will result in the original shape and the cut-out shape.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Like Minus Front, but with the front shape remaining.</a:t>
            </a:r>
          </a:p>
          <a:p>
            <a:endParaRPr lang="en-US" sz="1200" dirty="0"/>
          </a:p>
          <a:p>
            <a:r>
              <a:rPr lang="en-US" sz="1400" b="1" dirty="0"/>
              <a:t>If Shapes Are the Same Color - UNITE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All shapes will combine paths into one.</a:t>
            </a:r>
          </a:p>
          <a:p>
            <a:endParaRPr lang="en-US" dirty="0"/>
          </a:p>
          <a:p>
            <a:r>
              <a:rPr lang="en-US" sz="1000" dirty="0"/>
              <a:t>Note: stoke effects are discarded.</a:t>
            </a:r>
          </a:p>
          <a:p>
            <a:r>
              <a:rPr lang="en-US" sz="1000" dirty="0"/>
              <a:t>Note: this tool is confusing. I’m not sure why it exists.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49C92CB-8972-3E44-882E-29BB4D20276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2709" y="1903912"/>
            <a:ext cx="3035300" cy="18923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D41B463C-E906-5945-8455-35A737BE059D}"/>
              </a:ext>
            </a:extLst>
          </p:cNvPr>
          <p:cNvSpPr/>
          <p:nvPr/>
        </p:nvSpPr>
        <p:spPr>
          <a:xfrm>
            <a:off x="1456293" y="3380158"/>
            <a:ext cx="431261" cy="361740"/>
          </a:xfrm>
          <a:prstGeom prst="rect">
            <a:avLst/>
          </a:prstGeom>
          <a:solidFill>
            <a:srgbClr val="298FC2">
              <a:alpha val="48235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8BF599D-5015-8541-8B48-1582365219E7}"/>
              </a:ext>
            </a:extLst>
          </p:cNvPr>
          <p:cNvSpPr txBox="1"/>
          <p:nvPr/>
        </p:nvSpPr>
        <p:spPr>
          <a:xfrm>
            <a:off x="311783" y="658978"/>
            <a:ext cx="4706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>
                <a:solidFill>
                  <a:srgbClr val="696158"/>
                </a:solidFill>
              </a:rPr>
              <a:t>Trim</a:t>
            </a:r>
            <a:r>
              <a:rPr lang="en-US" dirty="0">
                <a:solidFill>
                  <a:srgbClr val="696158"/>
                </a:solidFill>
              </a:rPr>
              <a:t> or </a:t>
            </a:r>
            <a:r>
              <a:rPr lang="en-US" i="1" dirty="0">
                <a:solidFill>
                  <a:srgbClr val="696158"/>
                </a:solidFill>
              </a:rPr>
              <a:t>Unite</a:t>
            </a:r>
            <a:r>
              <a:rPr lang="en-US" dirty="0">
                <a:solidFill>
                  <a:srgbClr val="696158"/>
                </a:solidFill>
              </a:rPr>
              <a:t>…depending on context</a:t>
            </a:r>
            <a:endParaRPr lang="en-US" i="1" dirty="0">
              <a:solidFill>
                <a:srgbClr val="696158"/>
              </a:solidFill>
            </a:endParaRPr>
          </a:p>
        </p:txBody>
      </p:sp>
      <p:sp>
        <p:nvSpPr>
          <p:cNvPr id="22" name="Right Arrow 21">
            <a:extLst>
              <a:ext uri="{FF2B5EF4-FFF2-40B4-BE49-F238E27FC236}">
                <a16:creationId xmlns:a16="http://schemas.microsoft.com/office/drawing/2014/main" id="{C0BC04AA-B33F-5845-BBCE-103661101A0F}"/>
              </a:ext>
            </a:extLst>
          </p:cNvPr>
          <p:cNvSpPr/>
          <p:nvPr/>
        </p:nvSpPr>
        <p:spPr>
          <a:xfrm>
            <a:off x="6805797" y="1810210"/>
            <a:ext cx="750014" cy="5034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039991E-8AA1-1E4B-A255-DBAE6186EB1C}"/>
              </a:ext>
            </a:extLst>
          </p:cNvPr>
          <p:cNvSpPr txBox="1"/>
          <p:nvPr/>
        </p:nvSpPr>
        <p:spPr>
          <a:xfrm>
            <a:off x="6893636" y="1506229"/>
            <a:ext cx="56938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/>
              <a:t>Merge!</a:t>
            </a:r>
          </a:p>
        </p:txBody>
      </p:sp>
      <p:sp>
        <p:nvSpPr>
          <p:cNvPr id="24" name="Right Arrow 23">
            <a:extLst>
              <a:ext uri="{FF2B5EF4-FFF2-40B4-BE49-F238E27FC236}">
                <a16:creationId xmlns:a16="http://schemas.microsoft.com/office/drawing/2014/main" id="{FB779ECE-8E0A-104D-80D3-9C11D600E89B}"/>
              </a:ext>
            </a:extLst>
          </p:cNvPr>
          <p:cNvSpPr/>
          <p:nvPr/>
        </p:nvSpPr>
        <p:spPr>
          <a:xfrm>
            <a:off x="9302695" y="1810210"/>
            <a:ext cx="750014" cy="5034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1CEAFB4-3F6E-6D43-968A-8C8814CC6A2F}"/>
              </a:ext>
            </a:extLst>
          </p:cNvPr>
          <p:cNvSpPr txBox="1"/>
          <p:nvPr/>
        </p:nvSpPr>
        <p:spPr>
          <a:xfrm>
            <a:off x="9327215" y="1506229"/>
            <a:ext cx="69602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/>
              <a:t>Ungroup!</a:t>
            </a:r>
          </a:p>
        </p:txBody>
      </p:sp>
      <p:sp>
        <p:nvSpPr>
          <p:cNvPr id="19" name="Right Arrow 18">
            <a:extLst>
              <a:ext uri="{FF2B5EF4-FFF2-40B4-BE49-F238E27FC236}">
                <a16:creationId xmlns:a16="http://schemas.microsoft.com/office/drawing/2014/main" id="{6A36862A-BC0E-2541-9342-95549002CF11}"/>
              </a:ext>
            </a:extLst>
          </p:cNvPr>
          <p:cNvSpPr/>
          <p:nvPr/>
        </p:nvSpPr>
        <p:spPr>
          <a:xfrm>
            <a:off x="6823229" y="3483935"/>
            <a:ext cx="750014" cy="5034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845A8F12-518B-0548-A038-6A86C202D649}"/>
              </a:ext>
            </a:extLst>
          </p:cNvPr>
          <p:cNvSpPr txBox="1"/>
          <p:nvPr/>
        </p:nvSpPr>
        <p:spPr>
          <a:xfrm>
            <a:off x="6911068" y="3179954"/>
            <a:ext cx="56938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/>
              <a:t>Merge!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5F37588-2938-AD43-B87C-99AFF0E0ECBE}"/>
              </a:ext>
            </a:extLst>
          </p:cNvPr>
          <p:cNvSpPr txBox="1"/>
          <p:nvPr/>
        </p:nvSpPr>
        <p:spPr>
          <a:xfrm>
            <a:off x="4103645" y="1800320"/>
            <a:ext cx="10568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>
                <a:solidFill>
                  <a:srgbClr val="696158"/>
                </a:solidFill>
              </a:rPr>
              <a:t>Merge</a:t>
            </a:r>
            <a:br>
              <a:rPr lang="en-US" sz="1400" b="1" dirty="0">
                <a:solidFill>
                  <a:srgbClr val="696158"/>
                </a:solidFill>
              </a:rPr>
            </a:br>
            <a:r>
              <a:rPr lang="en-US" sz="1400" b="1" dirty="0">
                <a:solidFill>
                  <a:srgbClr val="696158"/>
                </a:solidFill>
              </a:rPr>
              <a:t>(J/K Trim)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7574A3A-6F52-5B49-B2E4-C71FC91F101F}"/>
              </a:ext>
            </a:extLst>
          </p:cNvPr>
          <p:cNvSpPr txBox="1"/>
          <p:nvPr/>
        </p:nvSpPr>
        <p:spPr>
          <a:xfrm>
            <a:off x="4103645" y="3444185"/>
            <a:ext cx="10568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b="1" dirty="0">
                <a:solidFill>
                  <a:srgbClr val="696158"/>
                </a:solidFill>
              </a:rPr>
              <a:t>Merge</a:t>
            </a:r>
            <a:br>
              <a:rPr lang="en-US" sz="1400" b="1" dirty="0">
                <a:solidFill>
                  <a:srgbClr val="696158"/>
                </a:solidFill>
              </a:rPr>
            </a:br>
            <a:r>
              <a:rPr lang="en-US" sz="1400" b="1" dirty="0">
                <a:solidFill>
                  <a:srgbClr val="696158"/>
                </a:solidFill>
              </a:rPr>
              <a:t>(J/K Unite)</a:t>
            </a:r>
          </a:p>
        </p:txBody>
      </p:sp>
    </p:spTree>
    <p:extLst>
      <p:ext uri="{BB962C8B-B14F-4D97-AF65-F5344CB8AC3E}">
        <p14:creationId xmlns:p14="http://schemas.microsoft.com/office/powerpoint/2010/main" val="137025447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1196692-C678-B942-A935-279C85711BD2}"/>
              </a:ext>
            </a:extLst>
          </p:cNvPr>
          <p:cNvSpPr txBox="1"/>
          <p:nvPr/>
        </p:nvSpPr>
        <p:spPr>
          <a:xfrm>
            <a:off x="311783" y="295381"/>
            <a:ext cx="8322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ea typeface="Roboto Black" panose="02000000000000000000" pitchFamily="2" charset="0"/>
                <a:cs typeface="Roboto Black" panose="02000000000000000000" pitchFamily="2" charset="0"/>
              </a:rPr>
              <a:t>Crop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3F0B505-CAE3-2144-808E-B193D043E042}"/>
              </a:ext>
            </a:extLst>
          </p:cNvPr>
          <p:cNvSpPr txBox="1"/>
          <p:nvPr/>
        </p:nvSpPr>
        <p:spPr>
          <a:xfrm>
            <a:off x="360792" y="3948859"/>
            <a:ext cx="393380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The overlapping area remains.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The path information of the top area is then grouped with the overlapped area.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They can be ungrouped if desired and the path can be filled.</a:t>
            </a:r>
          </a:p>
          <a:p>
            <a:endParaRPr lang="en-US" dirty="0"/>
          </a:p>
          <a:p>
            <a:r>
              <a:rPr lang="en-US" sz="1000" dirty="0"/>
              <a:t>Note: stoke effects are discarded.</a:t>
            </a:r>
          </a:p>
          <a:p>
            <a:r>
              <a:rPr lang="en-US" sz="1000" dirty="0"/>
              <a:t>Note: this tool is confusing. I’m not sure why it exists since </a:t>
            </a:r>
            <a:r>
              <a:rPr lang="en-US" sz="1000" i="1" dirty="0"/>
              <a:t>Divide</a:t>
            </a:r>
            <a:r>
              <a:rPr lang="en-US" sz="1000" dirty="0"/>
              <a:t> does the same thing.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49C92CB-8972-3E44-882E-29BB4D2027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709" y="1903912"/>
            <a:ext cx="3035300" cy="18923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D41B463C-E906-5945-8455-35A737BE059D}"/>
              </a:ext>
            </a:extLst>
          </p:cNvPr>
          <p:cNvSpPr/>
          <p:nvPr/>
        </p:nvSpPr>
        <p:spPr>
          <a:xfrm>
            <a:off x="1959690" y="3380158"/>
            <a:ext cx="431261" cy="361740"/>
          </a:xfrm>
          <a:prstGeom prst="rect">
            <a:avLst/>
          </a:prstGeom>
          <a:solidFill>
            <a:srgbClr val="298FC2">
              <a:alpha val="48235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8BF599D-5015-8541-8B48-1582365219E7}"/>
              </a:ext>
            </a:extLst>
          </p:cNvPr>
          <p:cNvSpPr txBox="1"/>
          <p:nvPr/>
        </p:nvSpPr>
        <p:spPr>
          <a:xfrm>
            <a:off x="311783" y="658978"/>
            <a:ext cx="4706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696158"/>
                </a:solidFill>
              </a:rPr>
              <a:t>Like </a:t>
            </a:r>
            <a:r>
              <a:rPr lang="en-US" i="1" dirty="0">
                <a:solidFill>
                  <a:srgbClr val="696158"/>
                </a:solidFill>
              </a:rPr>
              <a:t>Divide</a:t>
            </a:r>
            <a:r>
              <a:rPr lang="en-US" dirty="0">
                <a:solidFill>
                  <a:srgbClr val="696158"/>
                </a:solidFill>
              </a:rPr>
              <a:t> but with hidden paths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803117A-B45A-A149-908C-7BF43699C88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61585" y="2084782"/>
            <a:ext cx="1677055" cy="1476246"/>
          </a:xfrm>
          <a:prstGeom prst="rect">
            <a:avLst/>
          </a:prstGeom>
        </p:spPr>
      </p:pic>
      <p:sp>
        <p:nvSpPr>
          <p:cNvPr id="21" name="Right Arrow 20">
            <a:extLst>
              <a:ext uri="{FF2B5EF4-FFF2-40B4-BE49-F238E27FC236}">
                <a16:creationId xmlns:a16="http://schemas.microsoft.com/office/drawing/2014/main" id="{81FBCF7D-7533-384E-A1A0-9C86ECF9CB1A}"/>
              </a:ext>
            </a:extLst>
          </p:cNvPr>
          <p:cNvSpPr/>
          <p:nvPr/>
        </p:nvSpPr>
        <p:spPr>
          <a:xfrm>
            <a:off x="5286695" y="2543638"/>
            <a:ext cx="750014" cy="5034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09ECF8F9-CB3D-4D4B-B291-A20353E27D53}"/>
              </a:ext>
            </a:extLst>
          </p:cNvPr>
          <p:cNvSpPr txBox="1"/>
          <p:nvPr/>
        </p:nvSpPr>
        <p:spPr>
          <a:xfrm>
            <a:off x="5421022" y="2239657"/>
            <a:ext cx="47641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/>
              <a:t>Trim!</a:t>
            </a:r>
          </a:p>
        </p:txBody>
      </p:sp>
      <p:sp>
        <p:nvSpPr>
          <p:cNvPr id="30" name="Right Arrow 29">
            <a:extLst>
              <a:ext uri="{FF2B5EF4-FFF2-40B4-BE49-F238E27FC236}">
                <a16:creationId xmlns:a16="http://schemas.microsoft.com/office/drawing/2014/main" id="{4F85DA63-66BD-8743-BEAC-30F25AD0D343}"/>
              </a:ext>
            </a:extLst>
          </p:cNvPr>
          <p:cNvSpPr/>
          <p:nvPr/>
        </p:nvSpPr>
        <p:spPr>
          <a:xfrm>
            <a:off x="7568029" y="2543638"/>
            <a:ext cx="750014" cy="5034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1C8B2AA-63ED-8544-9065-35635A658A51}"/>
              </a:ext>
            </a:extLst>
          </p:cNvPr>
          <p:cNvSpPr txBox="1"/>
          <p:nvPr/>
        </p:nvSpPr>
        <p:spPr>
          <a:xfrm>
            <a:off x="7592549" y="2239657"/>
            <a:ext cx="69602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/>
              <a:t>Ungroup!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487A1D5D-044E-AF4C-9738-11CDA4FF674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59485" y="2084782"/>
            <a:ext cx="1331019" cy="1476246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8046B41D-2B2B-8442-BAFB-D63F5D25DBB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326"/>
          <a:stretch/>
        </p:blipFill>
        <p:spPr>
          <a:xfrm>
            <a:off x="10656129" y="2056570"/>
            <a:ext cx="1331019" cy="147624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BB54E7A-79BF-094F-86C4-D5B6F7ECF3E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11349" y="2138422"/>
            <a:ext cx="1271079" cy="1198446"/>
          </a:xfrm>
          <a:prstGeom prst="rect">
            <a:avLst/>
          </a:prstGeom>
        </p:spPr>
      </p:pic>
      <p:sp>
        <p:nvSpPr>
          <p:cNvPr id="34" name="Right Arrow 33">
            <a:extLst>
              <a:ext uri="{FF2B5EF4-FFF2-40B4-BE49-F238E27FC236}">
                <a16:creationId xmlns:a16="http://schemas.microsoft.com/office/drawing/2014/main" id="{99A33765-6097-1047-AD97-0444A20EDC6D}"/>
              </a:ext>
            </a:extLst>
          </p:cNvPr>
          <p:cNvSpPr/>
          <p:nvPr/>
        </p:nvSpPr>
        <p:spPr>
          <a:xfrm>
            <a:off x="9826037" y="2543638"/>
            <a:ext cx="750014" cy="5034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863BEBB-DE90-A94F-B953-FBFD27366C17}"/>
              </a:ext>
            </a:extLst>
          </p:cNvPr>
          <p:cNvSpPr txBox="1"/>
          <p:nvPr/>
        </p:nvSpPr>
        <p:spPr>
          <a:xfrm>
            <a:off x="10012459" y="2239657"/>
            <a:ext cx="37221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/>
              <a:t>Fill!</a:t>
            </a:r>
          </a:p>
        </p:txBody>
      </p:sp>
    </p:spTree>
    <p:extLst>
      <p:ext uri="{BB962C8B-B14F-4D97-AF65-F5344CB8AC3E}">
        <p14:creationId xmlns:p14="http://schemas.microsoft.com/office/powerpoint/2010/main" val="405772560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1196692-C678-B942-A935-279C85711BD2}"/>
              </a:ext>
            </a:extLst>
          </p:cNvPr>
          <p:cNvSpPr txBox="1"/>
          <p:nvPr/>
        </p:nvSpPr>
        <p:spPr>
          <a:xfrm>
            <a:off x="311783" y="295381"/>
            <a:ext cx="11256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ea typeface="Roboto Black" panose="02000000000000000000" pitchFamily="2" charset="0"/>
                <a:cs typeface="Roboto Black" panose="02000000000000000000" pitchFamily="2" charset="0"/>
              </a:rPr>
              <a:t>Outline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3F0B505-CAE3-2144-808E-B193D043E042}"/>
              </a:ext>
            </a:extLst>
          </p:cNvPr>
          <p:cNvSpPr txBox="1"/>
          <p:nvPr/>
        </p:nvSpPr>
        <p:spPr>
          <a:xfrm>
            <a:off x="360792" y="3948859"/>
            <a:ext cx="401982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This is a tool creates outlines of what you’ve made.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It is not a tool that you will not use.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I have never purposely used this and could probably spend my entire career never intentionally using pressing this button.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Maybe the GFX team uses it?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Please believe me.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49C92CB-8972-3E44-882E-29BB4D2027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709" y="1903912"/>
            <a:ext cx="3035300" cy="18923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D41B463C-E906-5945-8455-35A737BE059D}"/>
              </a:ext>
            </a:extLst>
          </p:cNvPr>
          <p:cNvSpPr/>
          <p:nvPr/>
        </p:nvSpPr>
        <p:spPr>
          <a:xfrm>
            <a:off x="2454271" y="3380158"/>
            <a:ext cx="431261" cy="361740"/>
          </a:xfrm>
          <a:prstGeom prst="rect">
            <a:avLst/>
          </a:prstGeom>
          <a:solidFill>
            <a:srgbClr val="298FC2">
              <a:alpha val="48235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8BF599D-5015-8541-8B48-1582365219E7}"/>
              </a:ext>
            </a:extLst>
          </p:cNvPr>
          <p:cNvSpPr txBox="1"/>
          <p:nvPr/>
        </p:nvSpPr>
        <p:spPr>
          <a:xfrm>
            <a:off x="311783" y="658978"/>
            <a:ext cx="4706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696158"/>
                </a:solidFill>
              </a:rPr>
              <a:t>This is a weird tool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14CF361-BE92-D24C-8E32-5B04F75A6F8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3636"/>
          <a:stretch/>
        </p:blipFill>
        <p:spPr>
          <a:xfrm>
            <a:off x="6377474" y="1903692"/>
            <a:ext cx="2580422" cy="1892300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445E4607-5046-2442-A65B-93948AF77D35}"/>
              </a:ext>
            </a:extLst>
          </p:cNvPr>
          <p:cNvSpPr txBox="1"/>
          <p:nvPr/>
        </p:nvSpPr>
        <p:spPr>
          <a:xfrm>
            <a:off x="6295062" y="3908681"/>
            <a:ext cx="209315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/>
              <a:t>Nathan feels how I’m feeling.</a:t>
            </a:r>
          </a:p>
        </p:txBody>
      </p:sp>
    </p:spTree>
    <p:extLst>
      <p:ext uri="{BB962C8B-B14F-4D97-AF65-F5344CB8AC3E}">
        <p14:creationId xmlns:p14="http://schemas.microsoft.com/office/powerpoint/2010/main" val="402111615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1196692-C678-B942-A935-279C85711BD2}"/>
              </a:ext>
            </a:extLst>
          </p:cNvPr>
          <p:cNvSpPr txBox="1"/>
          <p:nvPr/>
        </p:nvSpPr>
        <p:spPr>
          <a:xfrm>
            <a:off x="311783" y="295381"/>
            <a:ext cx="17508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ea typeface="Roboto Black" panose="02000000000000000000" pitchFamily="2" charset="0"/>
                <a:cs typeface="Roboto Black" panose="02000000000000000000" pitchFamily="2" charset="0"/>
              </a:rPr>
              <a:t>Minus Back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3F0B505-CAE3-2144-808E-B193D043E042}"/>
              </a:ext>
            </a:extLst>
          </p:cNvPr>
          <p:cNvSpPr txBox="1"/>
          <p:nvPr/>
        </p:nvSpPr>
        <p:spPr>
          <a:xfrm>
            <a:off x="360791" y="3938585"/>
            <a:ext cx="47060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All shapes on the bottom will subtract from the top shape.</a:t>
            </a:r>
          </a:p>
          <a:p>
            <a:endParaRPr lang="en-US" dirty="0"/>
          </a:p>
          <a:p>
            <a:r>
              <a:rPr lang="en-US" sz="1000" dirty="0"/>
              <a:t>Note: more than one shape can be used in minus front.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49C92CB-8972-3E44-882E-29BB4D2027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2709" y="1903912"/>
            <a:ext cx="3035300" cy="18923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D41B463C-E906-5945-8455-35A737BE059D}"/>
              </a:ext>
            </a:extLst>
          </p:cNvPr>
          <p:cNvSpPr/>
          <p:nvPr/>
        </p:nvSpPr>
        <p:spPr>
          <a:xfrm>
            <a:off x="2951329" y="3397101"/>
            <a:ext cx="431261" cy="361740"/>
          </a:xfrm>
          <a:prstGeom prst="rect">
            <a:avLst/>
          </a:prstGeom>
          <a:solidFill>
            <a:srgbClr val="298FC2">
              <a:alpha val="48235"/>
            </a:srgb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6B2302C-3D52-E140-8B42-9CE5CEB95027}"/>
              </a:ext>
            </a:extLst>
          </p:cNvPr>
          <p:cNvSpPr txBox="1"/>
          <p:nvPr/>
        </p:nvSpPr>
        <p:spPr>
          <a:xfrm>
            <a:off x="311783" y="658978"/>
            <a:ext cx="4706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696158"/>
                </a:solidFill>
              </a:rPr>
              <a:t>Make cut-outs from the back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A3DE231-7D91-3A4A-A951-2B5FF75A6624}"/>
              </a:ext>
            </a:extLst>
          </p:cNvPr>
          <p:cNvSpPr txBox="1"/>
          <p:nvPr/>
        </p:nvSpPr>
        <p:spPr>
          <a:xfrm>
            <a:off x="8399327" y="2301002"/>
            <a:ext cx="86594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dirty="0"/>
              <a:t>Minus Back!</a:t>
            </a:r>
          </a:p>
        </p:txBody>
      </p:sp>
      <p:sp>
        <p:nvSpPr>
          <p:cNvPr id="17" name="Right Arrow 16">
            <a:extLst>
              <a:ext uri="{FF2B5EF4-FFF2-40B4-BE49-F238E27FC236}">
                <a16:creationId xmlns:a16="http://schemas.microsoft.com/office/drawing/2014/main" id="{A82040BC-5B35-E140-A696-6A55955D07B3}"/>
              </a:ext>
            </a:extLst>
          </p:cNvPr>
          <p:cNvSpPr/>
          <p:nvPr/>
        </p:nvSpPr>
        <p:spPr>
          <a:xfrm>
            <a:off x="8496114" y="2604983"/>
            <a:ext cx="750014" cy="5034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F023D32-28C4-AF48-90BE-05C64A89511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39201" y="2032648"/>
            <a:ext cx="1984318" cy="164811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AF17C0B-669B-C94C-8335-E421163A9A6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33320" y="2032648"/>
            <a:ext cx="1984318" cy="164811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B879A2BF-3223-8643-B459-870E85BF635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493"/>
          <a:stretch/>
        </p:blipFill>
        <p:spPr>
          <a:xfrm>
            <a:off x="9464349" y="2032648"/>
            <a:ext cx="1984318" cy="1648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1229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7BAC2E3-206F-C949-B714-B41F6240C1C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2504" y="2394746"/>
            <a:ext cx="1892887" cy="184556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5C327E6-C96A-3543-8142-90294A9E86BA}"/>
              </a:ext>
            </a:extLst>
          </p:cNvPr>
          <p:cNvSpPr txBox="1"/>
          <p:nvPr/>
        </p:nvSpPr>
        <p:spPr>
          <a:xfrm>
            <a:off x="3578964" y="2721124"/>
            <a:ext cx="525015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Color Tool Review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1196692-C678-B942-A935-279C85711BD2}"/>
              </a:ext>
            </a:extLst>
          </p:cNvPr>
          <p:cNvSpPr txBox="1"/>
          <p:nvPr/>
        </p:nvSpPr>
        <p:spPr>
          <a:xfrm>
            <a:off x="3578964" y="3429000"/>
            <a:ext cx="36615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ea typeface="Roboto Black" panose="02000000000000000000" pitchFamily="2" charset="0"/>
                <a:cs typeface="Roboto Black" panose="02000000000000000000" pitchFamily="2" charset="0"/>
              </a:rPr>
              <a:t>Selecting Fill/Stroke Color</a:t>
            </a:r>
          </a:p>
        </p:txBody>
      </p:sp>
    </p:spTree>
    <p:extLst>
      <p:ext uri="{BB962C8B-B14F-4D97-AF65-F5344CB8AC3E}">
        <p14:creationId xmlns:p14="http://schemas.microsoft.com/office/powerpoint/2010/main" val="74458714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7BAC2E3-206F-C949-B714-B41F6240C1C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2504" y="2394746"/>
            <a:ext cx="1892887" cy="184556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5C327E6-C96A-3543-8142-90294A9E86BA}"/>
              </a:ext>
            </a:extLst>
          </p:cNvPr>
          <p:cNvSpPr txBox="1"/>
          <p:nvPr/>
        </p:nvSpPr>
        <p:spPr>
          <a:xfrm>
            <a:off x="3578964" y="2721124"/>
            <a:ext cx="607730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The Pathfinder Menu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1196692-C678-B942-A935-279C85711BD2}"/>
              </a:ext>
            </a:extLst>
          </p:cNvPr>
          <p:cNvSpPr txBox="1"/>
          <p:nvPr/>
        </p:nvSpPr>
        <p:spPr>
          <a:xfrm>
            <a:off x="3578964" y="3429000"/>
            <a:ext cx="14109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ea typeface="Roboto Black" panose="02000000000000000000" pitchFamily="2" charset="0"/>
                <a:cs typeface="Roboto Black" panose="02000000000000000000" pitchFamily="2" charset="0"/>
              </a:rPr>
              <a:t>Overview</a:t>
            </a:r>
          </a:p>
        </p:txBody>
      </p:sp>
    </p:spTree>
    <p:extLst>
      <p:ext uri="{BB962C8B-B14F-4D97-AF65-F5344CB8AC3E}">
        <p14:creationId xmlns:p14="http://schemas.microsoft.com/office/powerpoint/2010/main" val="194294302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1196692-C678-B942-A935-279C85711BD2}"/>
              </a:ext>
            </a:extLst>
          </p:cNvPr>
          <p:cNvSpPr txBox="1"/>
          <p:nvPr/>
        </p:nvSpPr>
        <p:spPr>
          <a:xfrm>
            <a:off x="311783" y="295381"/>
            <a:ext cx="29674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ea typeface="Roboto Black" panose="02000000000000000000" pitchFamily="2" charset="0"/>
                <a:cs typeface="Roboto Black" panose="02000000000000000000" pitchFamily="2" charset="0"/>
              </a:rPr>
              <a:t>Pathfinder Summary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3F0B505-CAE3-2144-808E-B193D043E042}"/>
              </a:ext>
            </a:extLst>
          </p:cNvPr>
          <p:cNvSpPr txBox="1"/>
          <p:nvPr/>
        </p:nvSpPr>
        <p:spPr>
          <a:xfrm>
            <a:off x="2319812" y="1615878"/>
            <a:ext cx="149599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Unite</a:t>
            </a:r>
            <a:endParaRPr lang="en-US" dirty="0"/>
          </a:p>
          <a:p>
            <a:r>
              <a:rPr lang="en-US" sz="1000" dirty="0"/>
              <a:t>One shape from many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49C92CB-8972-3E44-882E-29BB4D2027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0909" y="2357957"/>
            <a:ext cx="2630182" cy="163973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AF17C0B-669B-C94C-8335-E421163A9A6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014502" y="5227876"/>
            <a:ext cx="542762" cy="4508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B879A2BF-3223-8643-B459-870E85BF635D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493"/>
          <a:stretch/>
        </p:blipFill>
        <p:spPr>
          <a:xfrm>
            <a:off x="10629610" y="5227876"/>
            <a:ext cx="542762" cy="4508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BF8297F-CFEF-DC47-BF25-EA24261C4B7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21666" y="1087995"/>
            <a:ext cx="612418" cy="54703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22F68362-8486-294C-9FAE-04388E96E97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52901" y="1085816"/>
            <a:ext cx="618957" cy="549215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9ACD99AE-7896-8C4C-8673-E83CC5A0E7F0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38264" y="1104969"/>
            <a:ext cx="526631" cy="56839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ED50475D-AA60-9B42-AC4D-9EDE73C976FB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3740"/>
          <a:stretch/>
        </p:blipFill>
        <p:spPr>
          <a:xfrm>
            <a:off x="5083557" y="1104969"/>
            <a:ext cx="526631" cy="568391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DF5DCFE7-FF64-6B4E-B653-AE3793EB4B22}"/>
              </a:ext>
            </a:extLst>
          </p:cNvPr>
          <p:cNvSpPr txBox="1"/>
          <p:nvPr/>
        </p:nvSpPr>
        <p:spPr>
          <a:xfrm>
            <a:off x="4512451" y="1615878"/>
            <a:ext cx="149599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Minus Front</a:t>
            </a:r>
            <a:endParaRPr lang="en-US" dirty="0"/>
          </a:p>
          <a:p>
            <a:r>
              <a:rPr lang="en-US" sz="1000" dirty="0"/>
              <a:t>Cut-outs from the front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2411BE50-D69D-ED47-9692-B4B4C62C6F9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88321" y="1163934"/>
            <a:ext cx="594330" cy="509426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142DF704-B8A2-4846-A0B7-BB88DD9D89A8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68586" y="1306727"/>
            <a:ext cx="191678" cy="223839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21CEB103-0A1C-7945-B92A-C8AC5E0156B6}"/>
              </a:ext>
            </a:extLst>
          </p:cNvPr>
          <p:cNvSpPr txBox="1"/>
          <p:nvPr/>
        </p:nvSpPr>
        <p:spPr>
          <a:xfrm>
            <a:off x="6493600" y="1615878"/>
            <a:ext cx="163595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Intersect</a:t>
            </a:r>
            <a:endParaRPr lang="en-US" dirty="0"/>
          </a:p>
          <a:p>
            <a:r>
              <a:rPr lang="en-US" sz="1000" dirty="0"/>
              <a:t>Keeps what’s overlapping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78D489D6-C40F-7847-B9FA-DE337601639C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47390" y="1173265"/>
            <a:ext cx="447441" cy="429543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77ECB0E3-FDA6-D242-AD32-F9EBA7C0EE89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48004" y="1183676"/>
            <a:ext cx="472606" cy="434651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8057FAD1-C372-DD4A-8574-2F3E8DA7A311}"/>
              </a:ext>
            </a:extLst>
          </p:cNvPr>
          <p:cNvSpPr txBox="1"/>
          <p:nvPr/>
        </p:nvSpPr>
        <p:spPr>
          <a:xfrm>
            <a:off x="8614708" y="1615878"/>
            <a:ext cx="181323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Exclude</a:t>
            </a:r>
            <a:endParaRPr lang="en-US" dirty="0"/>
          </a:p>
          <a:p>
            <a:r>
              <a:rPr lang="en-US" sz="1000" dirty="0"/>
              <a:t>Keeps what’s </a:t>
            </a:r>
            <a:r>
              <a:rPr lang="en-US" sz="1000" b="1" dirty="0"/>
              <a:t>not</a:t>
            </a:r>
            <a:r>
              <a:rPr lang="en-US" sz="1000" dirty="0"/>
              <a:t> overlapping</a:t>
            </a: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8F27D84B-1954-C247-9454-98A613D0F0A8}"/>
              </a:ext>
            </a:extLst>
          </p:cNvPr>
          <p:cNvSpPr/>
          <p:nvPr/>
        </p:nvSpPr>
        <p:spPr>
          <a:xfrm>
            <a:off x="2987165" y="2093348"/>
            <a:ext cx="1931542" cy="945223"/>
          </a:xfrm>
          <a:custGeom>
            <a:avLst/>
            <a:gdLst>
              <a:gd name="connsiteX0" fmla="*/ 0 w 1931542"/>
              <a:gd name="connsiteY0" fmla="*/ 0 h 1191803"/>
              <a:gd name="connsiteX1" fmla="*/ 0 w 1931542"/>
              <a:gd name="connsiteY1" fmla="*/ 883578 h 1191803"/>
              <a:gd name="connsiteX2" fmla="*/ 1931542 w 1931542"/>
              <a:gd name="connsiteY2" fmla="*/ 883578 h 1191803"/>
              <a:gd name="connsiteX3" fmla="*/ 1931542 w 1931542"/>
              <a:gd name="connsiteY3" fmla="*/ 1191803 h 1191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1542" h="1191803">
                <a:moveTo>
                  <a:pt x="0" y="0"/>
                </a:moveTo>
                <a:lnTo>
                  <a:pt x="0" y="883578"/>
                </a:lnTo>
                <a:lnTo>
                  <a:pt x="1931542" y="883578"/>
                </a:lnTo>
                <a:lnTo>
                  <a:pt x="1931542" y="1191803"/>
                </a:lnTo>
              </a:path>
            </a:pathLst>
          </a:custGeom>
          <a:noFill/>
          <a:ln w="38100">
            <a:solidFill>
              <a:schemeClr val="accent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reeform 31">
            <a:extLst>
              <a:ext uri="{FF2B5EF4-FFF2-40B4-BE49-F238E27FC236}">
                <a16:creationId xmlns:a16="http://schemas.microsoft.com/office/drawing/2014/main" id="{B04DB2F7-22F8-7C46-AF7F-D487E3B5730B}"/>
              </a:ext>
            </a:extLst>
          </p:cNvPr>
          <p:cNvSpPr/>
          <p:nvPr/>
        </p:nvSpPr>
        <p:spPr>
          <a:xfrm>
            <a:off x="5113915" y="2093348"/>
            <a:ext cx="215758" cy="945223"/>
          </a:xfrm>
          <a:custGeom>
            <a:avLst/>
            <a:gdLst>
              <a:gd name="connsiteX0" fmla="*/ 0 w 1931542"/>
              <a:gd name="connsiteY0" fmla="*/ 0 h 1191803"/>
              <a:gd name="connsiteX1" fmla="*/ 0 w 1931542"/>
              <a:gd name="connsiteY1" fmla="*/ 883578 h 1191803"/>
              <a:gd name="connsiteX2" fmla="*/ 1931542 w 1931542"/>
              <a:gd name="connsiteY2" fmla="*/ 883578 h 1191803"/>
              <a:gd name="connsiteX3" fmla="*/ 1931542 w 1931542"/>
              <a:gd name="connsiteY3" fmla="*/ 1191803 h 1191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1542" h="1191803">
                <a:moveTo>
                  <a:pt x="0" y="0"/>
                </a:moveTo>
                <a:lnTo>
                  <a:pt x="0" y="883578"/>
                </a:lnTo>
                <a:lnTo>
                  <a:pt x="1931542" y="883578"/>
                </a:lnTo>
                <a:lnTo>
                  <a:pt x="1931542" y="1191803"/>
                </a:lnTo>
              </a:path>
            </a:pathLst>
          </a:custGeom>
          <a:noFill/>
          <a:ln w="38100">
            <a:solidFill>
              <a:schemeClr val="accent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Freeform 32">
            <a:extLst>
              <a:ext uri="{FF2B5EF4-FFF2-40B4-BE49-F238E27FC236}">
                <a16:creationId xmlns:a16="http://schemas.microsoft.com/office/drawing/2014/main" id="{9F068F93-32C3-4847-BFFE-EABE4F4D1C72}"/>
              </a:ext>
            </a:extLst>
          </p:cNvPr>
          <p:cNvSpPr/>
          <p:nvPr/>
        </p:nvSpPr>
        <p:spPr>
          <a:xfrm flipH="1">
            <a:off x="5754817" y="2093348"/>
            <a:ext cx="1331736" cy="945223"/>
          </a:xfrm>
          <a:custGeom>
            <a:avLst/>
            <a:gdLst>
              <a:gd name="connsiteX0" fmla="*/ 0 w 1931542"/>
              <a:gd name="connsiteY0" fmla="*/ 0 h 1191803"/>
              <a:gd name="connsiteX1" fmla="*/ 0 w 1931542"/>
              <a:gd name="connsiteY1" fmla="*/ 883578 h 1191803"/>
              <a:gd name="connsiteX2" fmla="*/ 1931542 w 1931542"/>
              <a:gd name="connsiteY2" fmla="*/ 883578 h 1191803"/>
              <a:gd name="connsiteX3" fmla="*/ 1931542 w 1931542"/>
              <a:gd name="connsiteY3" fmla="*/ 1191803 h 11918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31542" h="1191803">
                <a:moveTo>
                  <a:pt x="0" y="0"/>
                </a:moveTo>
                <a:lnTo>
                  <a:pt x="0" y="883578"/>
                </a:lnTo>
                <a:lnTo>
                  <a:pt x="1931542" y="883578"/>
                </a:lnTo>
                <a:lnTo>
                  <a:pt x="1931542" y="1191803"/>
                </a:lnTo>
              </a:path>
            </a:pathLst>
          </a:custGeom>
          <a:noFill/>
          <a:ln w="38100">
            <a:solidFill>
              <a:schemeClr val="accent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Freeform 33">
            <a:extLst>
              <a:ext uri="{FF2B5EF4-FFF2-40B4-BE49-F238E27FC236}">
                <a16:creationId xmlns:a16="http://schemas.microsoft.com/office/drawing/2014/main" id="{2B87BD6F-DF09-5345-AA5C-2B4D44427F90}"/>
              </a:ext>
            </a:extLst>
          </p:cNvPr>
          <p:cNvSpPr/>
          <p:nvPr/>
        </p:nvSpPr>
        <p:spPr>
          <a:xfrm flipH="1">
            <a:off x="6336541" y="2131610"/>
            <a:ext cx="2804844" cy="1091896"/>
          </a:xfrm>
          <a:custGeom>
            <a:avLst/>
            <a:gdLst>
              <a:gd name="connsiteX0" fmla="*/ 0 w 1931542"/>
              <a:gd name="connsiteY0" fmla="*/ 0 h 1191803"/>
              <a:gd name="connsiteX1" fmla="*/ 0 w 1931542"/>
              <a:gd name="connsiteY1" fmla="*/ 883578 h 1191803"/>
              <a:gd name="connsiteX2" fmla="*/ 1931542 w 1931542"/>
              <a:gd name="connsiteY2" fmla="*/ 883578 h 1191803"/>
              <a:gd name="connsiteX3" fmla="*/ 1931542 w 1931542"/>
              <a:gd name="connsiteY3" fmla="*/ 1191803 h 1191803"/>
              <a:gd name="connsiteX0" fmla="*/ 0 w 1931542"/>
              <a:gd name="connsiteY0" fmla="*/ 0 h 883578"/>
              <a:gd name="connsiteX1" fmla="*/ 0 w 1931542"/>
              <a:gd name="connsiteY1" fmla="*/ 883578 h 883578"/>
              <a:gd name="connsiteX2" fmla="*/ 1931542 w 1931542"/>
              <a:gd name="connsiteY2" fmla="*/ 883578 h 883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31542" h="883578">
                <a:moveTo>
                  <a:pt x="0" y="0"/>
                </a:moveTo>
                <a:lnTo>
                  <a:pt x="0" y="883578"/>
                </a:lnTo>
                <a:lnTo>
                  <a:pt x="1931542" y="883578"/>
                </a:lnTo>
              </a:path>
            </a:pathLst>
          </a:custGeom>
          <a:noFill/>
          <a:ln w="38100">
            <a:solidFill>
              <a:schemeClr val="accent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B93823DC-D88A-104C-843E-4692B53D9A7F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2928" y="5175739"/>
            <a:ext cx="613044" cy="602860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5CC2329D-CD4A-A146-9DC4-71F18308595A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3822" y="5202627"/>
            <a:ext cx="737281" cy="543796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737BEE9A-83EE-454A-A226-F1FF3A9029ED}"/>
              </a:ext>
            </a:extLst>
          </p:cNvPr>
          <p:cNvSpPr txBox="1"/>
          <p:nvPr/>
        </p:nvSpPr>
        <p:spPr>
          <a:xfrm>
            <a:off x="669785" y="5762087"/>
            <a:ext cx="172559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Divide</a:t>
            </a:r>
            <a:endParaRPr lang="en-US" dirty="0"/>
          </a:p>
          <a:p>
            <a:r>
              <a:rPr lang="en-US" sz="1000" dirty="0"/>
              <a:t>Puzzle pieces from overlap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CC0FDA60-B65C-0441-B509-50F0F78000D8}"/>
              </a:ext>
            </a:extLst>
          </p:cNvPr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02602" y="5148737"/>
            <a:ext cx="614745" cy="596269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7CC1E1D1-0A46-4743-A40D-3A49B8E3E21D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24769" y="5148737"/>
            <a:ext cx="828835" cy="596269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BEF0071C-77E3-8244-8B33-17A814808D1C}"/>
              </a:ext>
            </a:extLst>
          </p:cNvPr>
          <p:cNvSpPr txBox="1"/>
          <p:nvPr/>
        </p:nvSpPr>
        <p:spPr>
          <a:xfrm>
            <a:off x="2665961" y="5762087"/>
            <a:ext cx="15577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Trim</a:t>
            </a:r>
            <a:endParaRPr lang="en-US" dirty="0"/>
          </a:p>
          <a:p>
            <a:r>
              <a:rPr lang="en-US" sz="1000" dirty="0"/>
              <a:t>Cookie cutter, keeps front and back</a:t>
            </a: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956D1E4F-BE3F-474D-B095-434A055A0D5C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91042" y="4684144"/>
            <a:ext cx="665319" cy="509110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39498906-7428-A641-A45B-2D42956D824D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54458" y="5212193"/>
            <a:ext cx="720140" cy="59616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F303F100-DADC-284C-95BE-0ED1419E91B1}"/>
              </a:ext>
            </a:extLst>
          </p:cNvPr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7130" y="5227876"/>
            <a:ext cx="656831" cy="511748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33DD93FF-721A-C74F-876E-446DCDA70A55}"/>
              </a:ext>
            </a:extLst>
          </p:cNvPr>
          <p:cNvPicPr>
            <a:picLocks noChangeAspect="1"/>
          </p:cNvPicPr>
          <p:nvPr/>
        </p:nvPicPr>
        <p:blipFill rotWithShape="1">
          <a:blip r:embed="rId2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57130" y="4676400"/>
            <a:ext cx="685464" cy="509110"/>
          </a:xfrm>
          <a:prstGeom prst="rect">
            <a:avLst/>
          </a:prstGeom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C8CC9ADC-82F8-FE4C-B2B3-B0E3AB85600C}"/>
              </a:ext>
            </a:extLst>
          </p:cNvPr>
          <p:cNvSpPr txBox="1"/>
          <p:nvPr/>
        </p:nvSpPr>
        <p:spPr>
          <a:xfrm>
            <a:off x="4752687" y="5762087"/>
            <a:ext cx="19516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Merge</a:t>
            </a:r>
            <a:endParaRPr lang="en-US" dirty="0"/>
          </a:p>
          <a:p>
            <a:r>
              <a:rPr lang="en-US" sz="1000" dirty="0"/>
              <a:t>TRIMs when different color.</a:t>
            </a:r>
            <a:br>
              <a:rPr lang="en-US" sz="1000" dirty="0"/>
            </a:br>
            <a:r>
              <a:rPr lang="en-US" sz="1000" dirty="0"/>
              <a:t>UNITEs when same color</a:t>
            </a:r>
          </a:p>
        </p:txBody>
      </p:sp>
      <p:pic>
        <p:nvPicPr>
          <p:cNvPr id="47" name="Picture 46">
            <a:extLst>
              <a:ext uri="{FF2B5EF4-FFF2-40B4-BE49-F238E27FC236}">
                <a16:creationId xmlns:a16="http://schemas.microsoft.com/office/drawing/2014/main" id="{5FC162BE-A9DB-A74E-B9A4-B462D5596447}"/>
              </a:ext>
            </a:extLst>
          </p:cNvPr>
          <p:cNvPicPr>
            <a:picLocks noChangeAspect="1"/>
          </p:cNvPicPr>
          <p:nvPr/>
        </p:nvPicPr>
        <p:blipFill rotWithShape="1">
          <a:blip r:embed="rId2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43344" y="5086045"/>
            <a:ext cx="716118" cy="630370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0A001243-CE9A-EC41-A3F6-3B4263A4ABE8}"/>
              </a:ext>
            </a:extLst>
          </p:cNvPr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72556" y="5158426"/>
            <a:ext cx="542762" cy="511747"/>
          </a:xfrm>
          <a:prstGeom prst="rect">
            <a:avLst/>
          </a:prstGeom>
        </p:spPr>
      </p:pic>
      <p:sp>
        <p:nvSpPr>
          <p:cNvPr id="49" name="TextBox 48">
            <a:extLst>
              <a:ext uri="{FF2B5EF4-FFF2-40B4-BE49-F238E27FC236}">
                <a16:creationId xmlns:a16="http://schemas.microsoft.com/office/drawing/2014/main" id="{1E4F3D41-B886-A246-943A-B92019E94BEC}"/>
              </a:ext>
            </a:extLst>
          </p:cNvPr>
          <p:cNvSpPr txBox="1"/>
          <p:nvPr/>
        </p:nvSpPr>
        <p:spPr>
          <a:xfrm>
            <a:off x="6816288" y="5762414"/>
            <a:ext cx="166148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Crop</a:t>
            </a:r>
            <a:endParaRPr lang="en-US" dirty="0"/>
          </a:p>
          <a:p>
            <a:r>
              <a:rPr lang="en-US" sz="1000" dirty="0"/>
              <a:t>DIVIDE with hidden paths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559C89F3-DFE6-BB4B-AAC0-A4B056CF4C33}"/>
              </a:ext>
            </a:extLst>
          </p:cNvPr>
          <p:cNvSpPr txBox="1"/>
          <p:nvPr/>
        </p:nvSpPr>
        <p:spPr>
          <a:xfrm>
            <a:off x="8746752" y="5762414"/>
            <a:ext cx="75974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Outline</a:t>
            </a:r>
            <a:endParaRPr lang="en-US" dirty="0"/>
          </a:p>
          <a:p>
            <a:r>
              <a:rPr lang="en-US" sz="1000" dirty="0"/>
              <a:t>Nah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0F3B0DE-CC6D-AE4C-AAF5-D194FF8CD8A2}"/>
              </a:ext>
            </a:extLst>
          </p:cNvPr>
          <p:cNvPicPr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41954" y="5176456"/>
            <a:ext cx="674588" cy="487999"/>
          </a:xfrm>
          <a:prstGeom prst="rect">
            <a:avLst/>
          </a:prstGeom>
        </p:spPr>
      </p:pic>
      <p:sp>
        <p:nvSpPr>
          <p:cNvPr id="51" name="TextBox 50">
            <a:extLst>
              <a:ext uri="{FF2B5EF4-FFF2-40B4-BE49-F238E27FC236}">
                <a16:creationId xmlns:a16="http://schemas.microsoft.com/office/drawing/2014/main" id="{77139FC0-2AE0-514B-A97D-99FADA6FDB4C}"/>
              </a:ext>
            </a:extLst>
          </p:cNvPr>
          <p:cNvSpPr txBox="1"/>
          <p:nvPr/>
        </p:nvSpPr>
        <p:spPr>
          <a:xfrm>
            <a:off x="10014502" y="5762414"/>
            <a:ext cx="153853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Minus Back</a:t>
            </a:r>
            <a:endParaRPr lang="en-US" dirty="0"/>
          </a:p>
          <a:p>
            <a:r>
              <a:rPr lang="en-US" sz="1000" dirty="0"/>
              <a:t>Cut-outs from the back</a:t>
            </a:r>
          </a:p>
        </p:txBody>
      </p:sp>
      <p:sp>
        <p:nvSpPr>
          <p:cNvPr id="5" name="Freeform 4">
            <a:extLst>
              <a:ext uri="{FF2B5EF4-FFF2-40B4-BE49-F238E27FC236}">
                <a16:creationId xmlns:a16="http://schemas.microsoft.com/office/drawing/2014/main" id="{E89097EA-CF72-2E49-ADC3-87582AD0FBA9}"/>
              </a:ext>
            </a:extLst>
          </p:cNvPr>
          <p:cNvSpPr/>
          <p:nvPr/>
        </p:nvSpPr>
        <p:spPr>
          <a:xfrm>
            <a:off x="1343000" y="3783526"/>
            <a:ext cx="3482558" cy="1354437"/>
          </a:xfrm>
          <a:custGeom>
            <a:avLst/>
            <a:gdLst>
              <a:gd name="connsiteX0" fmla="*/ 0 w 3646967"/>
              <a:gd name="connsiteY0" fmla="*/ 1307804 h 1307804"/>
              <a:gd name="connsiteX1" fmla="*/ 0 w 3646967"/>
              <a:gd name="connsiteY1" fmla="*/ 0 h 1307804"/>
              <a:gd name="connsiteX2" fmla="*/ 0 w 3646967"/>
              <a:gd name="connsiteY2" fmla="*/ 0 h 1307804"/>
              <a:gd name="connsiteX3" fmla="*/ 3646967 w 3646967"/>
              <a:gd name="connsiteY3" fmla="*/ 0 h 1307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46967" h="1307804">
                <a:moveTo>
                  <a:pt x="0" y="1307804"/>
                </a:moveTo>
                <a:lnTo>
                  <a:pt x="0" y="0"/>
                </a:lnTo>
                <a:lnTo>
                  <a:pt x="0" y="0"/>
                </a:lnTo>
                <a:lnTo>
                  <a:pt x="3646967" y="0"/>
                </a:lnTo>
              </a:path>
            </a:pathLst>
          </a:custGeom>
          <a:noFill/>
          <a:ln w="38100">
            <a:solidFill>
              <a:schemeClr val="accent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AFE71452-F748-3D49-A0A4-E0DC76D7CD7A}"/>
              </a:ext>
            </a:extLst>
          </p:cNvPr>
          <p:cNvSpPr/>
          <p:nvPr/>
        </p:nvSpPr>
        <p:spPr>
          <a:xfrm>
            <a:off x="3323749" y="3915219"/>
            <a:ext cx="2109488" cy="1169582"/>
          </a:xfrm>
          <a:custGeom>
            <a:avLst/>
            <a:gdLst>
              <a:gd name="connsiteX0" fmla="*/ 0 w 1977656"/>
              <a:gd name="connsiteY0" fmla="*/ 1169582 h 1169582"/>
              <a:gd name="connsiteX1" fmla="*/ 0 w 1977656"/>
              <a:gd name="connsiteY1" fmla="*/ 233916 h 1169582"/>
              <a:gd name="connsiteX2" fmla="*/ 1977656 w 1977656"/>
              <a:gd name="connsiteY2" fmla="*/ 233916 h 1169582"/>
              <a:gd name="connsiteX3" fmla="*/ 1977656 w 1977656"/>
              <a:gd name="connsiteY3" fmla="*/ 0 h 1169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77656" h="1169582">
                <a:moveTo>
                  <a:pt x="0" y="1169582"/>
                </a:moveTo>
                <a:lnTo>
                  <a:pt x="0" y="233916"/>
                </a:lnTo>
                <a:lnTo>
                  <a:pt x="1977656" y="233916"/>
                </a:lnTo>
                <a:lnTo>
                  <a:pt x="1977656" y="0"/>
                </a:lnTo>
              </a:path>
            </a:pathLst>
          </a:custGeom>
          <a:noFill/>
          <a:ln w="38100">
            <a:solidFill>
              <a:schemeClr val="accent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2014D5EA-F000-914B-9672-05F4619BF9D1}"/>
              </a:ext>
            </a:extLst>
          </p:cNvPr>
          <p:cNvSpPr/>
          <p:nvPr/>
        </p:nvSpPr>
        <p:spPr>
          <a:xfrm>
            <a:off x="5358809" y="3909124"/>
            <a:ext cx="499731" cy="782271"/>
          </a:xfrm>
          <a:custGeom>
            <a:avLst/>
            <a:gdLst>
              <a:gd name="connsiteX0" fmla="*/ 0 w 499731"/>
              <a:gd name="connsiteY0" fmla="*/ 765544 h 765544"/>
              <a:gd name="connsiteX1" fmla="*/ 0 w 499731"/>
              <a:gd name="connsiteY1" fmla="*/ 489097 h 765544"/>
              <a:gd name="connsiteX2" fmla="*/ 499731 w 499731"/>
              <a:gd name="connsiteY2" fmla="*/ 489097 h 765544"/>
              <a:gd name="connsiteX3" fmla="*/ 499731 w 499731"/>
              <a:gd name="connsiteY3" fmla="*/ 0 h 765544"/>
              <a:gd name="connsiteX0" fmla="*/ 0 w 499731"/>
              <a:gd name="connsiteY0" fmla="*/ 782271 h 782271"/>
              <a:gd name="connsiteX1" fmla="*/ 0 w 499731"/>
              <a:gd name="connsiteY1" fmla="*/ 505824 h 782271"/>
              <a:gd name="connsiteX2" fmla="*/ 499731 w 499731"/>
              <a:gd name="connsiteY2" fmla="*/ 505824 h 782271"/>
              <a:gd name="connsiteX3" fmla="*/ 499731 w 499731"/>
              <a:gd name="connsiteY3" fmla="*/ 0 h 782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9731" h="782271">
                <a:moveTo>
                  <a:pt x="0" y="782271"/>
                </a:moveTo>
                <a:lnTo>
                  <a:pt x="0" y="505824"/>
                </a:lnTo>
                <a:lnTo>
                  <a:pt x="499731" y="505824"/>
                </a:lnTo>
                <a:lnTo>
                  <a:pt x="499731" y="0"/>
                </a:lnTo>
              </a:path>
            </a:pathLst>
          </a:custGeom>
          <a:noFill/>
          <a:ln w="38100">
            <a:solidFill>
              <a:schemeClr val="accent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>
            <a:extLst>
              <a:ext uri="{FF2B5EF4-FFF2-40B4-BE49-F238E27FC236}">
                <a16:creationId xmlns:a16="http://schemas.microsoft.com/office/drawing/2014/main" id="{669E704E-4BDD-AC46-A8DB-33F03B528132}"/>
              </a:ext>
            </a:extLst>
          </p:cNvPr>
          <p:cNvSpPr/>
          <p:nvPr/>
        </p:nvSpPr>
        <p:spPr>
          <a:xfrm>
            <a:off x="6305107" y="3919239"/>
            <a:ext cx="1084521" cy="1123031"/>
          </a:xfrm>
          <a:custGeom>
            <a:avLst/>
            <a:gdLst>
              <a:gd name="connsiteX0" fmla="*/ 1084521 w 1084521"/>
              <a:gd name="connsiteY0" fmla="*/ 1095153 h 1095153"/>
              <a:gd name="connsiteX1" fmla="*/ 1084521 w 1084521"/>
              <a:gd name="connsiteY1" fmla="*/ 467832 h 1095153"/>
              <a:gd name="connsiteX2" fmla="*/ 0 w 1084521"/>
              <a:gd name="connsiteY2" fmla="*/ 467832 h 1095153"/>
              <a:gd name="connsiteX3" fmla="*/ 0 w 1084521"/>
              <a:gd name="connsiteY3" fmla="*/ 0 h 1095153"/>
              <a:gd name="connsiteX0" fmla="*/ 1084521 w 1084521"/>
              <a:gd name="connsiteY0" fmla="*/ 1123031 h 1123031"/>
              <a:gd name="connsiteX1" fmla="*/ 1084521 w 1084521"/>
              <a:gd name="connsiteY1" fmla="*/ 495710 h 1123031"/>
              <a:gd name="connsiteX2" fmla="*/ 0 w 1084521"/>
              <a:gd name="connsiteY2" fmla="*/ 495710 h 1123031"/>
              <a:gd name="connsiteX3" fmla="*/ 0 w 1084521"/>
              <a:gd name="connsiteY3" fmla="*/ 0 h 1123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4521" h="1123031">
                <a:moveTo>
                  <a:pt x="1084521" y="1123031"/>
                </a:moveTo>
                <a:lnTo>
                  <a:pt x="1084521" y="495710"/>
                </a:lnTo>
                <a:lnTo>
                  <a:pt x="0" y="495710"/>
                </a:lnTo>
                <a:lnTo>
                  <a:pt x="0" y="0"/>
                </a:lnTo>
              </a:path>
            </a:pathLst>
          </a:custGeom>
          <a:noFill/>
          <a:ln w="38100">
            <a:solidFill>
              <a:schemeClr val="accent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0CC55F20-A4E2-2F44-92EE-2D978244780C}"/>
              </a:ext>
            </a:extLst>
          </p:cNvPr>
          <p:cNvSpPr/>
          <p:nvPr/>
        </p:nvSpPr>
        <p:spPr>
          <a:xfrm>
            <a:off x="6730408" y="3924295"/>
            <a:ext cx="2390201" cy="1139239"/>
          </a:xfrm>
          <a:custGeom>
            <a:avLst/>
            <a:gdLst>
              <a:gd name="connsiteX0" fmla="*/ 2243470 w 2243470"/>
              <a:gd name="connsiteY0" fmla="*/ 1105786 h 1105786"/>
              <a:gd name="connsiteX1" fmla="*/ 2243470 w 2243470"/>
              <a:gd name="connsiteY1" fmla="*/ 202019 h 1105786"/>
              <a:gd name="connsiteX2" fmla="*/ 0 w 2243470"/>
              <a:gd name="connsiteY2" fmla="*/ 202019 h 1105786"/>
              <a:gd name="connsiteX3" fmla="*/ 0 w 2243470"/>
              <a:gd name="connsiteY3" fmla="*/ 0 h 1105786"/>
              <a:gd name="connsiteX0" fmla="*/ 2243470 w 2243470"/>
              <a:gd name="connsiteY0" fmla="*/ 1077908 h 1077908"/>
              <a:gd name="connsiteX1" fmla="*/ 2243470 w 2243470"/>
              <a:gd name="connsiteY1" fmla="*/ 174141 h 1077908"/>
              <a:gd name="connsiteX2" fmla="*/ 0 w 2243470"/>
              <a:gd name="connsiteY2" fmla="*/ 174141 h 1077908"/>
              <a:gd name="connsiteX3" fmla="*/ 0 w 2243470"/>
              <a:gd name="connsiteY3" fmla="*/ 0 h 1077908"/>
              <a:gd name="connsiteX0" fmla="*/ 2243470 w 2243470"/>
              <a:gd name="connsiteY0" fmla="*/ 1228449 h 1228449"/>
              <a:gd name="connsiteX1" fmla="*/ 2243470 w 2243470"/>
              <a:gd name="connsiteY1" fmla="*/ 324682 h 1228449"/>
              <a:gd name="connsiteX2" fmla="*/ 0 w 2243470"/>
              <a:gd name="connsiteY2" fmla="*/ 324682 h 1228449"/>
              <a:gd name="connsiteX3" fmla="*/ 0 w 2243470"/>
              <a:gd name="connsiteY3" fmla="*/ 0 h 1228449"/>
              <a:gd name="connsiteX0" fmla="*/ 2243470 w 2243470"/>
              <a:gd name="connsiteY0" fmla="*/ 1094634 h 1094634"/>
              <a:gd name="connsiteX1" fmla="*/ 2243470 w 2243470"/>
              <a:gd name="connsiteY1" fmla="*/ 190867 h 1094634"/>
              <a:gd name="connsiteX2" fmla="*/ 0 w 2243470"/>
              <a:gd name="connsiteY2" fmla="*/ 190867 h 1094634"/>
              <a:gd name="connsiteX3" fmla="*/ 0 w 2243470"/>
              <a:gd name="connsiteY3" fmla="*/ 0 h 1094634"/>
              <a:gd name="connsiteX0" fmla="*/ 2249046 w 2249046"/>
              <a:gd name="connsiteY0" fmla="*/ 1122512 h 1122512"/>
              <a:gd name="connsiteX1" fmla="*/ 2249046 w 2249046"/>
              <a:gd name="connsiteY1" fmla="*/ 218745 h 1122512"/>
              <a:gd name="connsiteX2" fmla="*/ 5576 w 2249046"/>
              <a:gd name="connsiteY2" fmla="*/ 218745 h 1122512"/>
              <a:gd name="connsiteX3" fmla="*/ 0 w 2249046"/>
              <a:gd name="connsiteY3" fmla="*/ 0 h 1122512"/>
              <a:gd name="connsiteX0" fmla="*/ 2243470 w 2243470"/>
              <a:gd name="connsiteY0" fmla="*/ 1133663 h 1133663"/>
              <a:gd name="connsiteX1" fmla="*/ 2243470 w 2243470"/>
              <a:gd name="connsiteY1" fmla="*/ 229896 h 1133663"/>
              <a:gd name="connsiteX2" fmla="*/ 0 w 2243470"/>
              <a:gd name="connsiteY2" fmla="*/ 229896 h 1133663"/>
              <a:gd name="connsiteX3" fmla="*/ 5575 w 2243470"/>
              <a:gd name="connsiteY3" fmla="*/ 0 h 1133663"/>
              <a:gd name="connsiteX0" fmla="*/ 2388436 w 2388436"/>
              <a:gd name="connsiteY0" fmla="*/ 1133663 h 1133663"/>
              <a:gd name="connsiteX1" fmla="*/ 2388436 w 2388436"/>
              <a:gd name="connsiteY1" fmla="*/ 229896 h 1133663"/>
              <a:gd name="connsiteX2" fmla="*/ 144966 w 2388436"/>
              <a:gd name="connsiteY2" fmla="*/ 229896 h 1133663"/>
              <a:gd name="connsiteX3" fmla="*/ 0 w 2388436"/>
              <a:gd name="connsiteY3" fmla="*/ 0 h 1133663"/>
              <a:gd name="connsiteX0" fmla="*/ 2243470 w 2243470"/>
              <a:gd name="connsiteY0" fmla="*/ 1139239 h 1139239"/>
              <a:gd name="connsiteX1" fmla="*/ 2243470 w 2243470"/>
              <a:gd name="connsiteY1" fmla="*/ 235472 h 1139239"/>
              <a:gd name="connsiteX2" fmla="*/ 0 w 2243470"/>
              <a:gd name="connsiteY2" fmla="*/ 235472 h 1139239"/>
              <a:gd name="connsiteX3" fmla="*/ 0 w 2243470"/>
              <a:gd name="connsiteY3" fmla="*/ 0 h 1139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43470" h="1139239">
                <a:moveTo>
                  <a:pt x="2243470" y="1139239"/>
                </a:moveTo>
                <a:lnTo>
                  <a:pt x="2243470" y="235472"/>
                </a:lnTo>
                <a:lnTo>
                  <a:pt x="0" y="235472"/>
                </a:lnTo>
                <a:lnTo>
                  <a:pt x="0" y="0"/>
                </a:lnTo>
              </a:path>
            </a:pathLst>
          </a:custGeom>
          <a:noFill/>
          <a:ln w="38100">
            <a:solidFill>
              <a:schemeClr val="accent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reeform 11">
            <a:extLst>
              <a:ext uri="{FF2B5EF4-FFF2-40B4-BE49-F238E27FC236}">
                <a16:creationId xmlns:a16="http://schemas.microsoft.com/office/drawing/2014/main" id="{7F3F8021-DB3D-A84F-AB99-F615BFAFC895}"/>
              </a:ext>
            </a:extLst>
          </p:cNvPr>
          <p:cNvSpPr/>
          <p:nvPr/>
        </p:nvSpPr>
        <p:spPr>
          <a:xfrm>
            <a:off x="7325833" y="3798261"/>
            <a:ext cx="3306725" cy="1265274"/>
          </a:xfrm>
          <a:custGeom>
            <a:avLst/>
            <a:gdLst>
              <a:gd name="connsiteX0" fmla="*/ 3306725 w 3306725"/>
              <a:gd name="connsiteY0" fmla="*/ 1265274 h 1265274"/>
              <a:gd name="connsiteX1" fmla="*/ 3306725 w 3306725"/>
              <a:gd name="connsiteY1" fmla="*/ 0 h 1265274"/>
              <a:gd name="connsiteX2" fmla="*/ 0 w 3306725"/>
              <a:gd name="connsiteY2" fmla="*/ 0 h 1265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06725" h="1265274">
                <a:moveTo>
                  <a:pt x="3306725" y="1265274"/>
                </a:moveTo>
                <a:lnTo>
                  <a:pt x="3306725" y="0"/>
                </a:lnTo>
                <a:lnTo>
                  <a:pt x="0" y="0"/>
                </a:lnTo>
              </a:path>
            </a:pathLst>
          </a:custGeom>
          <a:noFill/>
          <a:ln w="38100">
            <a:solidFill>
              <a:schemeClr val="accent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990345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1196692-C678-B942-A935-279C85711BD2}"/>
              </a:ext>
            </a:extLst>
          </p:cNvPr>
          <p:cNvSpPr txBox="1"/>
          <p:nvPr/>
        </p:nvSpPr>
        <p:spPr>
          <a:xfrm>
            <a:off x="311783" y="295381"/>
            <a:ext cx="27911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ea typeface="Roboto Black" panose="02000000000000000000" pitchFamily="2" charset="0"/>
                <a:cs typeface="Roboto Black" panose="02000000000000000000" pitchFamily="2" charset="0"/>
              </a:rPr>
              <a:t>Fruit Bowl Bonanza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3F0B505-CAE3-2144-808E-B193D043E042}"/>
              </a:ext>
            </a:extLst>
          </p:cNvPr>
          <p:cNvSpPr txBox="1"/>
          <p:nvPr/>
        </p:nvSpPr>
        <p:spPr>
          <a:xfrm>
            <a:off x="360790" y="5582450"/>
            <a:ext cx="70879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The fruit and bowl will be made only using the Shape Tool (M), color, and the Pathfinder Menu.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6B2302C-3D52-E140-8B42-9CE5CEB95027}"/>
              </a:ext>
            </a:extLst>
          </p:cNvPr>
          <p:cNvSpPr txBox="1"/>
          <p:nvPr/>
        </p:nvSpPr>
        <p:spPr>
          <a:xfrm>
            <a:off x="311783" y="658978"/>
            <a:ext cx="4706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696158"/>
                </a:solidFill>
              </a:rPr>
              <a:t>Hands-on with Pathfinder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11309EF-23AF-914A-B14F-C4755060FB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783" y="1432130"/>
            <a:ext cx="10134600" cy="374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0677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7BAC2E3-206F-C949-B714-B41F6240C1C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2504" y="2394746"/>
            <a:ext cx="1892887" cy="184556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5C327E6-C96A-3543-8142-90294A9E86BA}"/>
              </a:ext>
            </a:extLst>
          </p:cNvPr>
          <p:cNvSpPr txBox="1"/>
          <p:nvPr/>
        </p:nvSpPr>
        <p:spPr>
          <a:xfrm>
            <a:off x="3578964" y="2721124"/>
            <a:ext cx="389722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The Pen Tool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1196692-C678-B942-A935-279C85711BD2}"/>
              </a:ext>
            </a:extLst>
          </p:cNvPr>
          <p:cNvSpPr txBox="1"/>
          <p:nvPr/>
        </p:nvSpPr>
        <p:spPr>
          <a:xfrm>
            <a:off x="3578964" y="3429000"/>
            <a:ext cx="14109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ea typeface="Roboto Black" panose="02000000000000000000" pitchFamily="2" charset="0"/>
                <a:cs typeface="Roboto Black" panose="02000000000000000000" pitchFamily="2" charset="0"/>
              </a:rPr>
              <a:t>Overview</a:t>
            </a:r>
          </a:p>
        </p:txBody>
      </p:sp>
    </p:spTree>
    <p:extLst>
      <p:ext uri="{BB962C8B-B14F-4D97-AF65-F5344CB8AC3E}">
        <p14:creationId xmlns:p14="http://schemas.microsoft.com/office/powerpoint/2010/main" val="188184956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5174979-F720-E24B-B66E-1037396D75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0582" y="955675"/>
            <a:ext cx="3125682" cy="494665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1196692-C678-B942-A935-279C85711BD2}"/>
              </a:ext>
            </a:extLst>
          </p:cNvPr>
          <p:cNvSpPr txBox="1"/>
          <p:nvPr/>
        </p:nvSpPr>
        <p:spPr>
          <a:xfrm>
            <a:off x="311783" y="295381"/>
            <a:ext cx="13756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ea typeface="Roboto Black" panose="02000000000000000000" pitchFamily="2" charset="0"/>
                <a:cs typeface="Roboto Black" panose="02000000000000000000" pitchFamily="2" charset="0"/>
              </a:rPr>
              <a:t>Pen Tool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B780A4F-1B8D-D645-9690-96D5A0D8A3F5}"/>
              </a:ext>
            </a:extLst>
          </p:cNvPr>
          <p:cNvSpPr txBox="1"/>
          <p:nvPr/>
        </p:nvSpPr>
        <p:spPr>
          <a:xfrm>
            <a:off x="311782" y="2683895"/>
            <a:ext cx="527736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The Pen Tool (P) has four different options.</a:t>
            </a:r>
          </a:p>
          <a:p>
            <a:pPr marL="342900" indent="-342900">
              <a:buAutoNum type="arabicPeriod"/>
            </a:pPr>
            <a:r>
              <a:rPr lang="en-US" dirty="0"/>
              <a:t>Pen Tool (P)</a:t>
            </a:r>
          </a:p>
          <a:p>
            <a:pPr marL="342900" indent="-342900">
              <a:buAutoNum type="arabicPeriod"/>
            </a:pPr>
            <a:r>
              <a:rPr lang="en-US" dirty="0"/>
              <a:t>Add Anchor</a:t>
            </a:r>
          </a:p>
          <a:p>
            <a:pPr marL="342900" indent="-342900">
              <a:buAutoNum type="arabicPeriod"/>
            </a:pPr>
            <a:r>
              <a:rPr lang="en-US" dirty="0"/>
              <a:t>Delete Anchor</a:t>
            </a:r>
          </a:p>
          <a:p>
            <a:pPr marL="342900" indent="-342900">
              <a:buAutoNum type="arabicPeriod"/>
            </a:pPr>
            <a:r>
              <a:rPr lang="en-US" dirty="0"/>
              <a:t>Anchor Point Tool (Alt with Pen Tool selected)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1DE892B-321B-FE4F-9EDC-DCB37A577507}"/>
              </a:ext>
            </a:extLst>
          </p:cNvPr>
          <p:cNvSpPr/>
          <p:nvPr/>
        </p:nvSpPr>
        <p:spPr>
          <a:xfrm>
            <a:off x="5873411" y="2342509"/>
            <a:ext cx="246579" cy="230784"/>
          </a:xfrm>
          <a:prstGeom prst="rect">
            <a:avLst/>
          </a:prstGeom>
          <a:solidFill>
            <a:srgbClr val="298FC2">
              <a:alpha val="4823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D7E2FF01-B1B7-0045-80E0-931F5B8F7B30}"/>
              </a:ext>
            </a:extLst>
          </p:cNvPr>
          <p:cNvCxnSpPr>
            <a:cxnSpLocks/>
          </p:cNvCxnSpPr>
          <p:nvPr/>
        </p:nvCxnSpPr>
        <p:spPr>
          <a:xfrm flipV="1">
            <a:off x="4724771" y="2465798"/>
            <a:ext cx="1148640" cy="40779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298577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1196692-C678-B942-A935-279C85711BD2}"/>
              </a:ext>
            </a:extLst>
          </p:cNvPr>
          <p:cNvSpPr txBox="1"/>
          <p:nvPr/>
        </p:nvSpPr>
        <p:spPr>
          <a:xfrm>
            <a:off x="311783" y="295381"/>
            <a:ext cx="22284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ea typeface="Roboto Black" panose="02000000000000000000" pitchFamily="2" charset="0"/>
                <a:cs typeface="Roboto Black" panose="02000000000000000000" pitchFamily="2" charset="0"/>
              </a:rPr>
              <a:t>Pen Tool: Lines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B780A4F-1B8D-D645-9690-96D5A0D8A3F5}"/>
              </a:ext>
            </a:extLst>
          </p:cNvPr>
          <p:cNvSpPr txBox="1"/>
          <p:nvPr/>
        </p:nvSpPr>
        <p:spPr>
          <a:xfrm>
            <a:off x="311782" y="2301122"/>
            <a:ext cx="5277360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Clicking without dragging will make straight lines using the Pen Tool</a:t>
            </a:r>
          </a:p>
          <a:p>
            <a:endParaRPr lang="en-US" dirty="0"/>
          </a:p>
          <a:p>
            <a:r>
              <a:rPr lang="en-US" dirty="0"/>
              <a:t>Holding the Shift key while clicking will lock the line into a horizontal, vertical, or 45° angle line.</a:t>
            </a:r>
          </a:p>
          <a:p>
            <a:endParaRPr lang="en-US" dirty="0"/>
          </a:p>
          <a:p>
            <a:r>
              <a:rPr lang="en-US" dirty="0"/>
              <a:t>Turning on Smart Guides (View&gt;Smart Guides) gives you even more info and ability to see if the line aligns to other points.</a:t>
            </a:r>
          </a:p>
          <a:p>
            <a:endParaRPr lang="en-US" dirty="0"/>
          </a:p>
          <a:p>
            <a:pPr lvl="0"/>
            <a:r>
              <a:rPr lang="en-US" sz="1000" dirty="0">
                <a:solidFill>
                  <a:prstClr val="black"/>
                </a:solidFill>
              </a:rPr>
              <a:t>Smart Guides can also try to “help too much” and become annoying. Turn them off in the same way.</a:t>
            </a:r>
          </a:p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B3E8D46-C54D-4D4A-9D69-37ADAC8711CA}"/>
              </a:ext>
            </a:extLst>
          </p:cNvPr>
          <p:cNvSpPr txBox="1"/>
          <p:nvPr/>
        </p:nvSpPr>
        <p:spPr>
          <a:xfrm>
            <a:off x="5940468" y="5725637"/>
            <a:ext cx="108550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>
                    <a:lumMod val="50000"/>
                  </a:schemeClr>
                </a:solidFill>
              </a:rPr>
              <a:t>Video</a:t>
            </a:r>
            <a:endParaRPr lang="en-US" sz="1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3" name="pen and smart" descr="pen and smart">
            <a:hlinkClick r:id="" action="ppaction://media"/>
            <a:extLst>
              <a:ext uri="{FF2B5EF4-FFF2-40B4-BE49-F238E27FC236}">
                <a16:creationId xmlns:a16="http://schemas.microsoft.com/office/drawing/2014/main" id="{8D085B40-A2B7-B24F-9E2B-76AB8B72E31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018028" y="1552353"/>
            <a:ext cx="5518008" cy="4173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8465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86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1196692-C678-B942-A935-279C85711BD2}"/>
              </a:ext>
            </a:extLst>
          </p:cNvPr>
          <p:cNvSpPr txBox="1"/>
          <p:nvPr/>
        </p:nvSpPr>
        <p:spPr>
          <a:xfrm>
            <a:off x="311783" y="295381"/>
            <a:ext cx="46073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ea typeface="Roboto Black" panose="02000000000000000000" pitchFamily="2" charset="0"/>
                <a:cs typeface="Roboto Black" panose="02000000000000000000" pitchFamily="2" charset="0"/>
              </a:rPr>
              <a:t>Pen Tool: Adding/Deleting Points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B780A4F-1B8D-D645-9690-96D5A0D8A3F5}"/>
              </a:ext>
            </a:extLst>
          </p:cNvPr>
          <p:cNvSpPr txBox="1"/>
          <p:nvPr/>
        </p:nvSpPr>
        <p:spPr>
          <a:xfrm>
            <a:off x="311782" y="2301122"/>
            <a:ext cx="5277360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While a shape or path is selected and the Pen Tool is hovering over the path, it will automatically change into the Add Point or Delete Point tool.</a:t>
            </a:r>
          </a:p>
          <a:p>
            <a:endParaRPr lang="en-US" dirty="0"/>
          </a:p>
          <a:p>
            <a:pPr lvl="0"/>
            <a:r>
              <a:rPr lang="en-US" dirty="0"/>
              <a:t>These will add or remove points to a path. This is great for editing existing shapes.</a:t>
            </a:r>
          </a:p>
          <a:p>
            <a:pPr lvl="0"/>
            <a:endParaRPr lang="en-US" dirty="0">
              <a:solidFill>
                <a:prstClr val="black"/>
              </a:solidFill>
            </a:endParaRPr>
          </a:p>
          <a:p>
            <a:pPr lvl="0"/>
            <a:r>
              <a:rPr lang="en-US" sz="1000" dirty="0">
                <a:solidFill>
                  <a:prstClr val="black"/>
                </a:solidFill>
              </a:rPr>
              <a:t>If the path you’re editing is under another path it may make this process harder.</a:t>
            </a:r>
          </a:p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B3E8D46-C54D-4D4A-9D69-37ADAC8711CA}"/>
              </a:ext>
            </a:extLst>
          </p:cNvPr>
          <p:cNvSpPr txBox="1"/>
          <p:nvPr/>
        </p:nvSpPr>
        <p:spPr>
          <a:xfrm>
            <a:off x="6209056" y="5725637"/>
            <a:ext cx="108550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>
                    <a:lumMod val="50000"/>
                  </a:schemeClr>
                </a:solidFill>
              </a:rPr>
              <a:t>Video</a:t>
            </a:r>
            <a:endParaRPr lang="en-US" sz="1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2" name="add-delete" descr="add-delete">
            <a:hlinkClick r:id="" action="ppaction://media"/>
            <a:extLst>
              <a:ext uri="{FF2B5EF4-FFF2-40B4-BE49-F238E27FC236}">
                <a16:creationId xmlns:a16="http://schemas.microsoft.com/office/drawing/2014/main" id="{22CEC9F7-44A6-2F41-9FB7-EA6061D06BB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258676" y="909795"/>
            <a:ext cx="5277360" cy="4815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845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1196692-C678-B942-A935-279C85711BD2}"/>
              </a:ext>
            </a:extLst>
          </p:cNvPr>
          <p:cNvSpPr txBox="1"/>
          <p:nvPr/>
        </p:nvSpPr>
        <p:spPr>
          <a:xfrm>
            <a:off x="311783" y="295381"/>
            <a:ext cx="46073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ea typeface="Roboto Black" panose="02000000000000000000" pitchFamily="2" charset="0"/>
                <a:cs typeface="Roboto Black" panose="02000000000000000000" pitchFamily="2" charset="0"/>
              </a:rPr>
              <a:t>Pen Tool: Adding/Deleting Points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B780A4F-1B8D-D645-9690-96D5A0D8A3F5}"/>
              </a:ext>
            </a:extLst>
          </p:cNvPr>
          <p:cNvSpPr txBox="1"/>
          <p:nvPr/>
        </p:nvSpPr>
        <p:spPr>
          <a:xfrm>
            <a:off x="311782" y="2301122"/>
            <a:ext cx="527736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Don’t forget, the Direct Select (A) (White Arrow) can move points around.</a:t>
            </a:r>
          </a:p>
          <a:p>
            <a:endParaRPr lang="en-US" dirty="0"/>
          </a:p>
          <a:p>
            <a:r>
              <a:rPr lang="en-US" dirty="0"/>
              <a:t>If you </a:t>
            </a:r>
            <a:r>
              <a:rPr lang="en-US" dirty="0" err="1"/>
              <a:t>Shift+Click</a:t>
            </a:r>
            <a:r>
              <a:rPr lang="en-US" dirty="0"/>
              <a:t> on points, you can select more than one at the same time to move.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B3E8D46-C54D-4D4A-9D69-37ADAC8711CA}"/>
              </a:ext>
            </a:extLst>
          </p:cNvPr>
          <p:cNvSpPr txBox="1"/>
          <p:nvPr/>
        </p:nvSpPr>
        <p:spPr>
          <a:xfrm>
            <a:off x="6209056" y="5725637"/>
            <a:ext cx="108550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>
                    <a:lumMod val="50000"/>
                  </a:schemeClr>
                </a:solidFill>
              </a:rPr>
              <a:t>Video</a:t>
            </a:r>
            <a:endParaRPr lang="en-US" sz="1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3" name="direct select" descr="direct select">
            <a:hlinkClick r:id="" action="ppaction://media"/>
            <a:extLst>
              <a:ext uri="{FF2B5EF4-FFF2-40B4-BE49-F238E27FC236}">
                <a16:creationId xmlns:a16="http://schemas.microsoft.com/office/drawing/2014/main" id="{99479FCC-A398-B64E-83E1-BED230D2EA3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254014" y="907409"/>
            <a:ext cx="5277628" cy="4816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6547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1196692-C678-B942-A935-279C85711BD2}"/>
              </a:ext>
            </a:extLst>
          </p:cNvPr>
          <p:cNvSpPr txBox="1"/>
          <p:nvPr/>
        </p:nvSpPr>
        <p:spPr>
          <a:xfrm>
            <a:off x="311783" y="295381"/>
            <a:ext cx="54072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ea typeface="Roboto Black" panose="02000000000000000000" pitchFamily="2" charset="0"/>
                <a:cs typeface="Roboto Black" panose="02000000000000000000" pitchFamily="2" charset="0"/>
              </a:rPr>
              <a:t>Pen Tool: Adding to and Closing a Path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B780A4F-1B8D-D645-9690-96D5A0D8A3F5}"/>
              </a:ext>
            </a:extLst>
          </p:cNvPr>
          <p:cNvSpPr txBox="1"/>
          <p:nvPr/>
        </p:nvSpPr>
        <p:spPr>
          <a:xfrm>
            <a:off x="311782" y="2301122"/>
            <a:ext cx="527736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Using the Pen Tool, hover over the point you’d like to add onto. The Pen Tool will have a “/” next to it, indicating it is ready to continue a path.</a:t>
            </a:r>
          </a:p>
          <a:p>
            <a:endParaRPr lang="en-US" dirty="0"/>
          </a:p>
          <a:p>
            <a:r>
              <a:rPr lang="en-US" dirty="0"/>
              <a:t>When completing a path, the tool will have a “O” next to it.</a:t>
            </a:r>
          </a:p>
          <a:p>
            <a:endParaRPr lang="en-US" dirty="0"/>
          </a:p>
          <a:p>
            <a:r>
              <a:rPr lang="en-US" dirty="0"/>
              <a:t>Sometimes it’s easier to use the Direct Select (White Arrow) to select the path, then add to it.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B3E8D46-C54D-4D4A-9D69-37ADAC8711CA}"/>
              </a:ext>
            </a:extLst>
          </p:cNvPr>
          <p:cNvSpPr txBox="1"/>
          <p:nvPr/>
        </p:nvSpPr>
        <p:spPr>
          <a:xfrm>
            <a:off x="6455636" y="5725637"/>
            <a:ext cx="108550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>
                    <a:lumMod val="50000"/>
                  </a:schemeClr>
                </a:solidFill>
              </a:rPr>
              <a:t>Video</a:t>
            </a:r>
            <a:endParaRPr lang="en-US" sz="1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2" name="continuing shapes" descr="continuing shapes">
            <a:hlinkClick r:id="" action="ppaction://media"/>
            <a:extLst>
              <a:ext uri="{FF2B5EF4-FFF2-40B4-BE49-F238E27FC236}">
                <a16:creationId xmlns:a16="http://schemas.microsoft.com/office/drawing/2014/main" id="{E2A178B4-CDB1-2D4E-B69D-7DC931F8D29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511539" y="905267"/>
            <a:ext cx="5020103" cy="48160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118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1196692-C678-B942-A935-279C85711BD2}"/>
              </a:ext>
            </a:extLst>
          </p:cNvPr>
          <p:cNvSpPr txBox="1"/>
          <p:nvPr/>
        </p:nvSpPr>
        <p:spPr>
          <a:xfrm>
            <a:off x="311783" y="295381"/>
            <a:ext cx="24497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ea typeface="Roboto Black" panose="02000000000000000000" pitchFamily="2" charset="0"/>
                <a:cs typeface="Roboto Black" panose="02000000000000000000" pitchFamily="2" charset="0"/>
              </a:rPr>
              <a:t>Pen Tool: Curves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B780A4F-1B8D-D645-9690-96D5A0D8A3F5}"/>
              </a:ext>
            </a:extLst>
          </p:cNvPr>
          <p:cNvSpPr txBox="1"/>
          <p:nvPr/>
        </p:nvSpPr>
        <p:spPr>
          <a:xfrm>
            <a:off x="311782" y="2301122"/>
            <a:ext cx="539790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Clicking and dragging will create ”handles” that make curves.</a:t>
            </a:r>
          </a:p>
          <a:p>
            <a:endParaRPr lang="en-US" dirty="0"/>
          </a:p>
          <a:p>
            <a:r>
              <a:rPr lang="en-US" dirty="0"/>
              <a:t>You can use both straight and curved in the same line depending on if you click versus click then drag.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B3E8D46-C54D-4D4A-9D69-37ADAC8711CA}"/>
              </a:ext>
            </a:extLst>
          </p:cNvPr>
          <p:cNvSpPr txBox="1"/>
          <p:nvPr/>
        </p:nvSpPr>
        <p:spPr>
          <a:xfrm>
            <a:off x="6790679" y="5725637"/>
            <a:ext cx="108550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>
                    <a:lumMod val="50000"/>
                  </a:schemeClr>
                </a:solidFill>
              </a:rPr>
              <a:t>Video</a:t>
            </a:r>
            <a:endParaRPr lang="en-US" sz="1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2" name="curves" descr="curves">
            <a:hlinkClick r:id="" action="ppaction://media"/>
            <a:extLst>
              <a:ext uri="{FF2B5EF4-FFF2-40B4-BE49-F238E27FC236}">
                <a16:creationId xmlns:a16="http://schemas.microsoft.com/office/drawing/2014/main" id="{67C3F582-F5A9-9C46-BC4F-FF84AE73761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901852" y="1073339"/>
            <a:ext cx="4634184" cy="4634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481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1196692-C678-B942-A935-279C85711BD2}"/>
              </a:ext>
            </a:extLst>
          </p:cNvPr>
          <p:cNvSpPr txBox="1"/>
          <p:nvPr/>
        </p:nvSpPr>
        <p:spPr>
          <a:xfrm>
            <a:off x="311783" y="295381"/>
            <a:ext cx="27719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ea typeface="Roboto Black" panose="02000000000000000000" pitchFamily="2" charset="0"/>
                <a:cs typeface="Roboto Black" panose="02000000000000000000" pitchFamily="2" charset="0"/>
              </a:rPr>
              <a:t>Color Tools Review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2B884D4-ACBD-E243-A444-526671631AD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02530" y="911159"/>
            <a:ext cx="9346735" cy="536635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8544C98A-34F9-0E45-9EF5-FCCF56A3E92F}"/>
              </a:ext>
            </a:extLst>
          </p:cNvPr>
          <p:cNvSpPr/>
          <p:nvPr/>
        </p:nvSpPr>
        <p:spPr>
          <a:xfrm>
            <a:off x="1407560" y="5373385"/>
            <a:ext cx="585627" cy="544530"/>
          </a:xfrm>
          <a:prstGeom prst="rect">
            <a:avLst/>
          </a:prstGeom>
          <a:noFill/>
          <a:ln w="57150">
            <a:solidFill>
              <a:srgbClr val="298FC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47F23F4-40FF-F94E-A1FF-02D496FBBC26}"/>
              </a:ext>
            </a:extLst>
          </p:cNvPr>
          <p:cNvSpPr/>
          <p:nvPr/>
        </p:nvSpPr>
        <p:spPr>
          <a:xfrm>
            <a:off x="2506632" y="1206614"/>
            <a:ext cx="400955" cy="427794"/>
          </a:xfrm>
          <a:prstGeom prst="rect">
            <a:avLst/>
          </a:prstGeom>
          <a:noFill/>
          <a:ln w="57150">
            <a:solidFill>
              <a:srgbClr val="298FC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3F0B505-CAE3-2144-808E-B193D043E042}"/>
              </a:ext>
            </a:extLst>
          </p:cNvPr>
          <p:cNvSpPr txBox="1"/>
          <p:nvPr/>
        </p:nvSpPr>
        <p:spPr>
          <a:xfrm>
            <a:off x="4318705" y="4520298"/>
            <a:ext cx="10631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Fill Color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60AE5919-432B-8C42-A70B-CF53275992DF}"/>
              </a:ext>
            </a:extLst>
          </p:cNvPr>
          <p:cNvCxnSpPr>
            <a:cxnSpLocks/>
            <a:stCxn id="7" idx="1"/>
          </p:cNvCxnSpPr>
          <p:nvPr/>
        </p:nvCxnSpPr>
        <p:spPr>
          <a:xfrm flipH="1" flipV="1">
            <a:off x="2707109" y="1420511"/>
            <a:ext cx="1611596" cy="328445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5A626839-2DA2-B44B-B1F9-8D22EB840234}"/>
              </a:ext>
            </a:extLst>
          </p:cNvPr>
          <p:cNvCxnSpPr>
            <a:cxnSpLocks/>
            <a:stCxn id="7" idx="1"/>
          </p:cNvCxnSpPr>
          <p:nvPr/>
        </p:nvCxnSpPr>
        <p:spPr>
          <a:xfrm flipH="1">
            <a:off x="1797978" y="4704964"/>
            <a:ext cx="2520727" cy="93203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9">
            <a:extLst>
              <a:ext uri="{FF2B5EF4-FFF2-40B4-BE49-F238E27FC236}">
                <a16:creationId xmlns:a16="http://schemas.microsoft.com/office/drawing/2014/main" id="{B960673B-DCC8-484D-8699-CA95D85B77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1997" y="3962014"/>
            <a:ext cx="1511300" cy="1485900"/>
          </a:xfrm>
          <a:prstGeom prst="rect">
            <a:avLst/>
          </a:prstGeom>
        </p:spPr>
      </p:pic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54AD3298-3D50-7F48-A90F-B0EB79DA1DEE}"/>
              </a:ext>
            </a:extLst>
          </p:cNvPr>
          <p:cNvCxnSpPr>
            <a:cxnSpLocks/>
            <a:stCxn id="7" idx="3"/>
          </p:cNvCxnSpPr>
          <p:nvPr/>
        </p:nvCxnSpPr>
        <p:spPr>
          <a:xfrm>
            <a:off x="5381817" y="4704964"/>
            <a:ext cx="173583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Picture 23">
            <a:extLst>
              <a:ext uri="{FF2B5EF4-FFF2-40B4-BE49-F238E27FC236}">
                <a16:creationId xmlns:a16="http://schemas.microsoft.com/office/drawing/2014/main" id="{E7BC3231-7F0F-8548-B132-98B12D7EAB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2834" y="2442538"/>
            <a:ext cx="2209794" cy="2118856"/>
          </a:xfrm>
          <a:prstGeom prst="rect">
            <a:avLst/>
          </a:prstGeom>
        </p:spPr>
      </p:pic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ADE72546-6EDC-9649-805C-2AEEAD52FF89}"/>
              </a:ext>
            </a:extLst>
          </p:cNvPr>
          <p:cNvCxnSpPr>
            <a:cxnSpLocks/>
          </p:cNvCxnSpPr>
          <p:nvPr/>
        </p:nvCxnSpPr>
        <p:spPr>
          <a:xfrm flipV="1">
            <a:off x="5381817" y="2862893"/>
            <a:ext cx="2991621" cy="184207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30">
            <a:extLst>
              <a:ext uri="{FF2B5EF4-FFF2-40B4-BE49-F238E27FC236}">
                <a16:creationId xmlns:a16="http://schemas.microsoft.com/office/drawing/2014/main" id="{5A7959B9-5B73-8E42-A563-52DC52346D70}"/>
              </a:ext>
            </a:extLst>
          </p:cNvPr>
          <p:cNvSpPr/>
          <p:nvPr/>
        </p:nvSpPr>
        <p:spPr>
          <a:xfrm>
            <a:off x="10475173" y="2490453"/>
            <a:ext cx="374091" cy="372440"/>
          </a:xfrm>
          <a:prstGeom prst="rect">
            <a:avLst/>
          </a:prstGeom>
          <a:solidFill>
            <a:srgbClr val="298FC2">
              <a:alpha val="4823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22888B99-8AF2-C74E-A008-93FAB347B7FC}"/>
              </a:ext>
            </a:extLst>
          </p:cNvPr>
          <p:cNvSpPr/>
          <p:nvPr/>
        </p:nvSpPr>
        <p:spPr>
          <a:xfrm>
            <a:off x="8212011" y="2672419"/>
            <a:ext cx="346363" cy="369548"/>
          </a:xfrm>
          <a:prstGeom prst="rect">
            <a:avLst/>
          </a:prstGeom>
          <a:noFill/>
          <a:ln w="57150">
            <a:solidFill>
              <a:srgbClr val="298FC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876084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1196692-C678-B942-A935-279C85711BD2}"/>
              </a:ext>
            </a:extLst>
          </p:cNvPr>
          <p:cNvSpPr txBox="1"/>
          <p:nvPr/>
        </p:nvSpPr>
        <p:spPr>
          <a:xfrm>
            <a:off x="311783" y="295381"/>
            <a:ext cx="34483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ea typeface="Roboto Black" panose="02000000000000000000" pitchFamily="2" charset="0"/>
                <a:cs typeface="Roboto Black" panose="02000000000000000000" pitchFamily="2" charset="0"/>
              </a:rPr>
              <a:t>Pen Tool: Editing Curves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B780A4F-1B8D-D645-9690-96D5A0D8A3F5}"/>
              </a:ext>
            </a:extLst>
          </p:cNvPr>
          <p:cNvSpPr txBox="1"/>
          <p:nvPr/>
        </p:nvSpPr>
        <p:spPr>
          <a:xfrm>
            <a:off x="311782" y="1720840"/>
            <a:ext cx="566777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The handles can be manipulated using the Direct Select Tool (A) (White Arrow).</a:t>
            </a:r>
          </a:p>
          <a:p>
            <a:endParaRPr lang="en-US" dirty="0"/>
          </a:p>
          <a:p>
            <a:r>
              <a:rPr lang="en-US" dirty="0"/>
              <a:t>Click on a point using the Direct Select tool then (using the same tool) grab the handle to adjust it.</a:t>
            </a:r>
          </a:p>
          <a:p>
            <a:endParaRPr lang="en-US" dirty="0"/>
          </a:p>
          <a:p>
            <a:r>
              <a:rPr lang="en-US" dirty="0"/>
              <a:t>Most of the time the handle on the other side will react by moving in the opposite direction (like a see-saw.)</a:t>
            </a:r>
          </a:p>
          <a:p>
            <a:endParaRPr lang="en-US" dirty="0"/>
          </a:p>
          <a:p>
            <a:r>
              <a:rPr lang="en-US" dirty="0"/>
              <a:t>The longer the handle the more extreme its effect on the curve.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B3E8D46-C54D-4D4A-9D69-37ADAC8711CA}"/>
              </a:ext>
            </a:extLst>
          </p:cNvPr>
          <p:cNvSpPr txBox="1"/>
          <p:nvPr/>
        </p:nvSpPr>
        <p:spPr>
          <a:xfrm>
            <a:off x="6623408" y="5725637"/>
            <a:ext cx="108550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>
                    <a:lumMod val="50000"/>
                  </a:schemeClr>
                </a:solidFill>
              </a:rPr>
              <a:t>Video</a:t>
            </a:r>
            <a:endParaRPr lang="en-US" sz="1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3" name="handle" descr="handle">
            <a:hlinkClick r:id="" action="ppaction://media"/>
            <a:extLst>
              <a:ext uri="{FF2B5EF4-FFF2-40B4-BE49-F238E27FC236}">
                <a16:creationId xmlns:a16="http://schemas.microsoft.com/office/drawing/2014/main" id="{CEAC08C8-26DE-A246-BC3E-BC239D8D5C2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681239" y="862645"/>
            <a:ext cx="4854797" cy="4854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781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67BAC2E3-206F-C949-B714-B41F6240C1C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2504" y="2394746"/>
            <a:ext cx="1892887" cy="184556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5C327E6-C96A-3543-8142-90294A9E86BA}"/>
              </a:ext>
            </a:extLst>
          </p:cNvPr>
          <p:cNvSpPr txBox="1"/>
          <p:nvPr/>
        </p:nvSpPr>
        <p:spPr>
          <a:xfrm>
            <a:off x="3578964" y="2721124"/>
            <a:ext cx="52357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Anchor Point Tool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1196692-C678-B942-A935-279C85711BD2}"/>
              </a:ext>
            </a:extLst>
          </p:cNvPr>
          <p:cNvSpPr txBox="1"/>
          <p:nvPr/>
        </p:nvSpPr>
        <p:spPr>
          <a:xfrm>
            <a:off x="3578964" y="3429000"/>
            <a:ext cx="54393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ea typeface="Roboto Black" panose="02000000000000000000" pitchFamily="2" charset="0"/>
                <a:cs typeface="Roboto Black" panose="02000000000000000000" pitchFamily="2" charset="0"/>
              </a:rPr>
              <a:t>Adding, Removing, and Editing Handles</a:t>
            </a:r>
          </a:p>
        </p:txBody>
      </p:sp>
    </p:spTree>
    <p:extLst>
      <p:ext uri="{BB962C8B-B14F-4D97-AF65-F5344CB8AC3E}">
        <p14:creationId xmlns:p14="http://schemas.microsoft.com/office/powerpoint/2010/main" val="80707599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1196692-C678-B942-A935-279C85711BD2}"/>
              </a:ext>
            </a:extLst>
          </p:cNvPr>
          <p:cNvSpPr txBox="1"/>
          <p:nvPr/>
        </p:nvSpPr>
        <p:spPr>
          <a:xfrm>
            <a:off x="311783" y="295381"/>
            <a:ext cx="25987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ea typeface="Roboto Black" panose="02000000000000000000" pitchFamily="2" charset="0"/>
                <a:cs typeface="Roboto Black" panose="02000000000000000000" pitchFamily="2" charset="0"/>
              </a:rPr>
              <a:t>Anchor Point Tool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B780A4F-1B8D-D645-9690-96D5A0D8A3F5}"/>
              </a:ext>
            </a:extLst>
          </p:cNvPr>
          <p:cNvSpPr txBox="1"/>
          <p:nvPr/>
        </p:nvSpPr>
        <p:spPr>
          <a:xfrm>
            <a:off x="311782" y="2689878"/>
            <a:ext cx="56677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The Anchor Point Tool (</a:t>
            </a:r>
            <a:r>
              <a:rPr lang="en-US" dirty="0" err="1"/>
              <a:t>Shift+C</a:t>
            </a:r>
            <a:r>
              <a:rPr lang="en-US" dirty="0"/>
              <a:t> or </a:t>
            </a:r>
            <a:r>
              <a:rPr lang="en-US" b="1" dirty="0">
                <a:solidFill>
                  <a:srgbClr val="FF0000"/>
                </a:solidFill>
              </a:rPr>
              <a:t>holding the ALT key while using Pen Tool</a:t>
            </a:r>
            <a:r>
              <a:rPr lang="en-US" dirty="0"/>
              <a:t>) allows you to manipulate anchor point handles while drawing and editing shapes.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1135518-13EA-4641-BBEE-A68A3A0FEE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92905" y="2689878"/>
            <a:ext cx="965200" cy="7747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B3E8D46-C54D-4D4A-9D69-37ADAC8711CA}"/>
              </a:ext>
            </a:extLst>
          </p:cNvPr>
          <p:cNvSpPr txBox="1"/>
          <p:nvPr/>
        </p:nvSpPr>
        <p:spPr>
          <a:xfrm>
            <a:off x="8157680" y="3286981"/>
            <a:ext cx="23458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>
                    <a:lumMod val="50000"/>
                  </a:schemeClr>
                </a:solidFill>
              </a:rPr>
              <a:t>The Cursor as Anchor Point Tool</a:t>
            </a:r>
            <a:endParaRPr lang="en-US" sz="1000" b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458338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1196692-C678-B942-A935-279C85711BD2}"/>
              </a:ext>
            </a:extLst>
          </p:cNvPr>
          <p:cNvSpPr txBox="1"/>
          <p:nvPr/>
        </p:nvSpPr>
        <p:spPr>
          <a:xfrm>
            <a:off x="311783" y="295381"/>
            <a:ext cx="34211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ea typeface="Roboto Black" panose="02000000000000000000" pitchFamily="2" charset="0"/>
                <a:cs typeface="Roboto Black" panose="02000000000000000000" pitchFamily="2" charset="0"/>
              </a:rPr>
              <a:t>Editing Existing Handles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B780A4F-1B8D-D645-9690-96D5A0D8A3F5}"/>
              </a:ext>
            </a:extLst>
          </p:cNvPr>
          <p:cNvSpPr txBox="1"/>
          <p:nvPr/>
        </p:nvSpPr>
        <p:spPr>
          <a:xfrm>
            <a:off x="311782" y="1935198"/>
            <a:ext cx="5667778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The Anchor Point Tool (with help from Direct Select (White Arrow)) can change the way existing points and handles work.</a:t>
            </a:r>
          </a:p>
          <a:p>
            <a:endParaRPr lang="en-US" dirty="0"/>
          </a:p>
          <a:p>
            <a:r>
              <a:rPr lang="en-US" dirty="0"/>
              <a:t>Move Handles Independently</a:t>
            </a:r>
          </a:p>
          <a:p>
            <a:r>
              <a:rPr lang="en-US" sz="1200" dirty="0"/>
              <a:t>Using the Anchor Point Tool on one side of a handle pair will de-couple the pair, allowing them to rotate freely from each other.</a:t>
            </a:r>
          </a:p>
          <a:p>
            <a:endParaRPr lang="en-US" sz="1200" dirty="0"/>
          </a:p>
          <a:p>
            <a:r>
              <a:rPr lang="en-US" dirty="0"/>
              <a:t>“Uncurving” a Point</a:t>
            </a:r>
          </a:p>
          <a:p>
            <a:r>
              <a:rPr lang="en-US" sz="1200" dirty="0"/>
              <a:t>Clicking on a point with handles immediately removes the handles, uncurving that portion of the shape.</a:t>
            </a:r>
          </a:p>
          <a:p>
            <a:endParaRPr lang="en-US" sz="1200" dirty="0"/>
          </a:p>
          <a:p>
            <a:r>
              <a:rPr lang="en-US" dirty="0"/>
              <a:t>Adding Curves to Points</a:t>
            </a:r>
          </a:p>
          <a:p>
            <a:r>
              <a:rPr lang="en-US" sz="1200" dirty="0"/>
              <a:t>Points associated with straight lines can have handles/curves added to them. Click and drag with the Anchor Point Tool over such a point to add curves.</a:t>
            </a:r>
          </a:p>
          <a:p>
            <a:endParaRPr lang="en-US" sz="12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B3E8D46-C54D-4D4A-9D69-37ADAC8711CA}"/>
              </a:ext>
            </a:extLst>
          </p:cNvPr>
          <p:cNvSpPr txBox="1"/>
          <p:nvPr/>
        </p:nvSpPr>
        <p:spPr>
          <a:xfrm>
            <a:off x="6390233" y="5717441"/>
            <a:ext cx="23458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>
                    <a:lumMod val="50000"/>
                  </a:schemeClr>
                </a:solidFill>
              </a:rPr>
              <a:t>Video</a:t>
            </a:r>
            <a:endParaRPr lang="en-US" sz="1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3" name="editing handles" descr="editing handles">
            <a:hlinkClick r:id="" action="ppaction://media"/>
            <a:extLst>
              <a:ext uri="{FF2B5EF4-FFF2-40B4-BE49-F238E27FC236}">
                <a16:creationId xmlns:a16="http://schemas.microsoft.com/office/drawing/2014/main" id="{A8355E8D-1B5A-144F-A7FF-EA9D86C8057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458727" y="862644"/>
            <a:ext cx="5077309" cy="4854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382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1196692-C678-B942-A935-279C85711BD2}"/>
              </a:ext>
            </a:extLst>
          </p:cNvPr>
          <p:cNvSpPr txBox="1"/>
          <p:nvPr/>
        </p:nvSpPr>
        <p:spPr>
          <a:xfrm>
            <a:off x="311783" y="295381"/>
            <a:ext cx="34387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ea typeface="Roboto Black" panose="02000000000000000000" pitchFamily="2" charset="0"/>
                <a:cs typeface="Roboto Black" panose="02000000000000000000" pitchFamily="2" charset="0"/>
              </a:rPr>
              <a:t>Pen + Anchor Point Tool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B780A4F-1B8D-D645-9690-96D5A0D8A3F5}"/>
              </a:ext>
            </a:extLst>
          </p:cNvPr>
          <p:cNvSpPr txBox="1"/>
          <p:nvPr/>
        </p:nvSpPr>
        <p:spPr>
          <a:xfrm>
            <a:off x="311782" y="1935198"/>
            <a:ext cx="566777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While using the Pen Tool, the Anchor Point Tool can be used to edit points on the fly.</a:t>
            </a:r>
          </a:p>
          <a:p>
            <a:endParaRPr lang="en-US" dirty="0"/>
          </a:p>
          <a:p>
            <a:r>
              <a:rPr lang="en-US" dirty="0"/>
              <a:t>While dragging a handle out, the Alt key can be pressed to “break” the handles apart. This allows you to create sharp peaks and valleys.</a:t>
            </a:r>
          </a:p>
          <a:p>
            <a:endParaRPr lang="en-US" dirty="0"/>
          </a:p>
          <a:p>
            <a:r>
              <a:rPr lang="en-US" dirty="0"/>
              <a:t>Note around between 0:16-0:23 the handles break apart (Alt key held) and go back together (Alt key released).</a:t>
            </a:r>
          </a:p>
          <a:p>
            <a:endParaRPr lang="en-US" sz="1200" dirty="0"/>
          </a:p>
          <a:p>
            <a:r>
              <a:rPr lang="en-US" sz="1200" dirty="0"/>
              <a:t>If you don’t like your choices, you can always go back and curve or </a:t>
            </a:r>
            <a:r>
              <a:rPr lang="en-US" sz="1200" dirty="0" err="1"/>
              <a:t>uncurve</a:t>
            </a:r>
            <a:r>
              <a:rPr lang="en-US" sz="1200" dirty="0"/>
              <a:t> points later to fix the drawing.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B3E8D46-C54D-4D4A-9D69-37ADAC8711CA}"/>
              </a:ext>
            </a:extLst>
          </p:cNvPr>
          <p:cNvSpPr txBox="1"/>
          <p:nvPr/>
        </p:nvSpPr>
        <p:spPr>
          <a:xfrm>
            <a:off x="6390233" y="5717441"/>
            <a:ext cx="23458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>
                    <a:lumMod val="50000"/>
                  </a:schemeClr>
                </a:solidFill>
              </a:rPr>
              <a:t>Video</a:t>
            </a:r>
            <a:endParaRPr lang="en-US" sz="1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2" name="flame" descr="flame">
            <a:hlinkClick r:id="" action="ppaction://media"/>
            <a:extLst>
              <a:ext uri="{FF2B5EF4-FFF2-40B4-BE49-F238E27FC236}">
                <a16:creationId xmlns:a16="http://schemas.microsoft.com/office/drawing/2014/main" id="{05636C31-78AE-F842-B9E0-8E664A69FE8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458727" y="839527"/>
            <a:ext cx="5077309" cy="4854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4990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BA2B2ED-5CEA-5040-BC4B-4D2CEF2DD2BA}"/>
              </a:ext>
            </a:extLst>
          </p:cNvPr>
          <p:cNvSpPr txBox="1"/>
          <p:nvPr/>
        </p:nvSpPr>
        <p:spPr>
          <a:xfrm>
            <a:off x="0" y="2825393"/>
            <a:ext cx="12192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THIS TAKES LOTS OF PRACTICE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4C6422B-B72F-C34F-87F8-D8354825D215}"/>
              </a:ext>
            </a:extLst>
          </p:cNvPr>
          <p:cNvSpPr txBox="1"/>
          <p:nvPr/>
        </p:nvSpPr>
        <p:spPr>
          <a:xfrm>
            <a:off x="0" y="3647327"/>
            <a:ext cx="1219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Roboto Black" panose="02000000000000000000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Patience and good search engine skills are your friend</a:t>
            </a:r>
          </a:p>
        </p:txBody>
      </p:sp>
    </p:spTree>
    <p:extLst>
      <p:ext uri="{BB962C8B-B14F-4D97-AF65-F5344CB8AC3E}">
        <p14:creationId xmlns:p14="http://schemas.microsoft.com/office/powerpoint/2010/main" val="93616769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1196692-C678-B942-A935-279C85711BD2}"/>
              </a:ext>
            </a:extLst>
          </p:cNvPr>
          <p:cNvSpPr txBox="1"/>
          <p:nvPr/>
        </p:nvSpPr>
        <p:spPr>
          <a:xfrm>
            <a:off x="311783" y="295381"/>
            <a:ext cx="359104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ea typeface="Roboto Black" panose="02000000000000000000" pitchFamily="2" charset="0"/>
                <a:cs typeface="Roboto Black" panose="02000000000000000000" pitchFamily="2" charset="0"/>
              </a:rPr>
              <a:t>Sword Making with a Pen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6B2302C-3D52-E140-8B42-9CE5CEB95027}"/>
              </a:ext>
            </a:extLst>
          </p:cNvPr>
          <p:cNvSpPr txBox="1"/>
          <p:nvPr/>
        </p:nvSpPr>
        <p:spPr>
          <a:xfrm>
            <a:off x="311783" y="658978"/>
            <a:ext cx="4706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696158"/>
                </a:solidFill>
              </a:rPr>
              <a:t>Hands-on with Pen and Anchor Tools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C16CF36-E676-4D46-B081-3C33C7D99A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1783" y="2539631"/>
            <a:ext cx="9089068" cy="1939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50863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1196692-C678-B942-A935-279C85711BD2}"/>
              </a:ext>
            </a:extLst>
          </p:cNvPr>
          <p:cNvSpPr txBox="1"/>
          <p:nvPr/>
        </p:nvSpPr>
        <p:spPr>
          <a:xfrm>
            <a:off x="311783" y="295381"/>
            <a:ext cx="27719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ea typeface="Roboto Black" panose="02000000000000000000" pitchFamily="2" charset="0"/>
                <a:cs typeface="Roboto Black" panose="02000000000000000000" pitchFamily="2" charset="0"/>
              </a:rPr>
              <a:t>Color Tools Review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2B884D4-ACBD-E243-A444-526671631AD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02530" y="911159"/>
            <a:ext cx="9346735" cy="536635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8544C98A-34F9-0E45-9EF5-FCCF56A3E92F}"/>
              </a:ext>
            </a:extLst>
          </p:cNvPr>
          <p:cNvSpPr/>
          <p:nvPr/>
        </p:nvSpPr>
        <p:spPr>
          <a:xfrm>
            <a:off x="1602769" y="5543855"/>
            <a:ext cx="585627" cy="544530"/>
          </a:xfrm>
          <a:prstGeom prst="rect">
            <a:avLst/>
          </a:prstGeom>
          <a:noFill/>
          <a:ln w="57150">
            <a:solidFill>
              <a:srgbClr val="298FC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47F23F4-40FF-F94E-A1FF-02D496FBBC26}"/>
              </a:ext>
            </a:extLst>
          </p:cNvPr>
          <p:cNvSpPr/>
          <p:nvPr/>
        </p:nvSpPr>
        <p:spPr>
          <a:xfrm>
            <a:off x="2958694" y="1206614"/>
            <a:ext cx="400955" cy="427794"/>
          </a:xfrm>
          <a:prstGeom prst="rect">
            <a:avLst/>
          </a:prstGeom>
          <a:noFill/>
          <a:ln w="57150">
            <a:solidFill>
              <a:srgbClr val="298FC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3F0B505-CAE3-2144-808E-B193D043E042}"/>
              </a:ext>
            </a:extLst>
          </p:cNvPr>
          <p:cNvSpPr txBox="1"/>
          <p:nvPr/>
        </p:nvSpPr>
        <p:spPr>
          <a:xfrm>
            <a:off x="4318705" y="4520298"/>
            <a:ext cx="1428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Stroke Color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60AE5919-432B-8C42-A70B-CF53275992DF}"/>
              </a:ext>
            </a:extLst>
          </p:cNvPr>
          <p:cNvCxnSpPr>
            <a:cxnSpLocks/>
            <a:stCxn id="7" idx="1"/>
            <a:endCxn id="12" idx="2"/>
          </p:cNvCxnSpPr>
          <p:nvPr/>
        </p:nvCxnSpPr>
        <p:spPr>
          <a:xfrm flipH="1" flipV="1">
            <a:off x="3159172" y="1634408"/>
            <a:ext cx="1159533" cy="307055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5A626839-2DA2-B44B-B1F9-8D22EB840234}"/>
              </a:ext>
            </a:extLst>
          </p:cNvPr>
          <p:cNvCxnSpPr>
            <a:cxnSpLocks/>
            <a:stCxn id="7" idx="1"/>
          </p:cNvCxnSpPr>
          <p:nvPr/>
        </p:nvCxnSpPr>
        <p:spPr>
          <a:xfrm flipH="1">
            <a:off x="2188397" y="4704964"/>
            <a:ext cx="2130308" cy="104075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19">
            <a:extLst>
              <a:ext uri="{FF2B5EF4-FFF2-40B4-BE49-F238E27FC236}">
                <a16:creationId xmlns:a16="http://schemas.microsoft.com/office/drawing/2014/main" id="{B960673B-DCC8-484D-8699-CA95D85B77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1997" y="3962014"/>
            <a:ext cx="1511300" cy="1485900"/>
          </a:xfrm>
          <a:prstGeom prst="rect">
            <a:avLst/>
          </a:prstGeom>
        </p:spPr>
      </p:pic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54AD3298-3D50-7F48-A90F-B0EB79DA1DEE}"/>
              </a:ext>
            </a:extLst>
          </p:cNvPr>
          <p:cNvCxnSpPr>
            <a:cxnSpLocks/>
            <a:stCxn id="7" idx="3"/>
          </p:cNvCxnSpPr>
          <p:nvPr/>
        </p:nvCxnSpPr>
        <p:spPr>
          <a:xfrm>
            <a:off x="5747301" y="4704964"/>
            <a:ext cx="74596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Picture 23">
            <a:extLst>
              <a:ext uri="{FF2B5EF4-FFF2-40B4-BE49-F238E27FC236}">
                <a16:creationId xmlns:a16="http://schemas.microsoft.com/office/drawing/2014/main" id="{E7BC3231-7F0F-8548-B132-98B12D7EAB8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42834" y="2442538"/>
            <a:ext cx="2209794" cy="2118856"/>
          </a:xfrm>
          <a:prstGeom prst="rect">
            <a:avLst/>
          </a:prstGeom>
        </p:spPr>
      </p:pic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ADE72546-6EDC-9649-805C-2AEEAD52FF89}"/>
              </a:ext>
            </a:extLst>
          </p:cNvPr>
          <p:cNvCxnSpPr>
            <a:cxnSpLocks/>
          </p:cNvCxnSpPr>
          <p:nvPr/>
        </p:nvCxnSpPr>
        <p:spPr>
          <a:xfrm flipV="1">
            <a:off x="5747301" y="3010329"/>
            <a:ext cx="2636688" cy="169463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30">
            <a:extLst>
              <a:ext uri="{FF2B5EF4-FFF2-40B4-BE49-F238E27FC236}">
                <a16:creationId xmlns:a16="http://schemas.microsoft.com/office/drawing/2014/main" id="{5A7959B9-5B73-8E42-A563-52DC52346D70}"/>
              </a:ext>
            </a:extLst>
          </p:cNvPr>
          <p:cNvSpPr/>
          <p:nvPr/>
        </p:nvSpPr>
        <p:spPr>
          <a:xfrm>
            <a:off x="10475173" y="2490453"/>
            <a:ext cx="374091" cy="372440"/>
          </a:xfrm>
          <a:prstGeom prst="rect">
            <a:avLst/>
          </a:prstGeom>
          <a:solidFill>
            <a:srgbClr val="298FC2">
              <a:alpha val="4823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495FC6D-A422-F744-A73E-611005C85714}"/>
              </a:ext>
            </a:extLst>
          </p:cNvPr>
          <p:cNvSpPr/>
          <p:nvPr/>
        </p:nvSpPr>
        <p:spPr>
          <a:xfrm>
            <a:off x="8363441" y="2832071"/>
            <a:ext cx="225755" cy="261266"/>
          </a:xfrm>
          <a:prstGeom prst="rect">
            <a:avLst/>
          </a:prstGeom>
          <a:noFill/>
          <a:ln w="57150">
            <a:solidFill>
              <a:srgbClr val="298FC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05594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1196692-C678-B942-A935-279C85711BD2}"/>
              </a:ext>
            </a:extLst>
          </p:cNvPr>
          <p:cNvSpPr txBox="1"/>
          <p:nvPr/>
        </p:nvSpPr>
        <p:spPr>
          <a:xfrm>
            <a:off x="311783" y="295381"/>
            <a:ext cx="19191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ea typeface="Roboto Black" panose="02000000000000000000" pitchFamily="2" charset="0"/>
                <a:cs typeface="Roboto Black" panose="02000000000000000000" pitchFamily="2" charset="0"/>
              </a:rPr>
              <a:t>Color Palette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EF26AE4-0A81-474C-AD5C-DAA40F39C40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59675" y="1417497"/>
            <a:ext cx="6672000" cy="439287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2B780A4F-1B8D-D645-9690-96D5A0D8A3F5}"/>
              </a:ext>
            </a:extLst>
          </p:cNvPr>
          <p:cNvSpPr txBox="1"/>
          <p:nvPr/>
        </p:nvSpPr>
        <p:spPr>
          <a:xfrm>
            <a:off x="311783" y="2683895"/>
            <a:ext cx="448624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Predefined colors and user saved colors (more on that later) can be accessed in Swatches.</a:t>
            </a:r>
          </a:p>
          <a:p>
            <a:endParaRPr lang="en-US" dirty="0"/>
          </a:p>
          <a:p>
            <a:r>
              <a:rPr lang="en-US" dirty="0"/>
              <a:t>Swatches can be found in the Dock and  Swatch Panel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D9756E9-D5EF-4041-AB96-01ED8BF84E51}"/>
              </a:ext>
            </a:extLst>
          </p:cNvPr>
          <p:cNvSpPr/>
          <p:nvPr/>
        </p:nvSpPr>
        <p:spPr>
          <a:xfrm>
            <a:off x="10265583" y="2521274"/>
            <a:ext cx="374091" cy="372440"/>
          </a:xfrm>
          <a:prstGeom prst="rect">
            <a:avLst/>
          </a:prstGeom>
          <a:solidFill>
            <a:srgbClr val="298FC2">
              <a:alpha val="4823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A567DF26-77A6-8444-9A97-51D881A3F3CD}"/>
              </a:ext>
            </a:extLst>
          </p:cNvPr>
          <p:cNvSpPr/>
          <p:nvPr/>
        </p:nvSpPr>
        <p:spPr>
          <a:xfrm>
            <a:off x="9814708" y="2179061"/>
            <a:ext cx="1275840" cy="872363"/>
          </a:xfrm>
          <a:prstGeom prst="rect">
            <a:avLst/>
          </a:prstGeom>
          <a:noFill/>
          <a:ln w="57150">
            <a:solidFill>
              <a:srgbClr val="298FC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11184998-E57A-EA41-A783-A13AA4172BCF}"/>
              </a:ext>
            </a:extLst>
          </p:cNvPr>
          <p:cNvSpPr/>
          <p:nvPr/>
        </p:nvSpPr>
        <p:spPr>
          <a:xfrm>
            <a:off x="11124067" y="2148834"/>
            <a:ext cx="258264" cy="286139"/>
          </a:xfrm>
          <a:prstGeom prst="rect">
            <a:avLst/>
          </a:prstGeom>
          <a:solidFill>
            <a:srgbClr val="298FC2">
              <a:alpha val="4823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E6341C74-EC9B-E845-A5F0-A841B304DE9D}"/>
              </a:ext>
            </a:extLst>
          </p:cNvPr>
          <p:cNvSpPr/>
          <p:nvPr/>
        </p:nvSpPr>
        <p:spPr>
          <a:xfrm>
            <a:off x="5845314" y="1587525"/>
            <a:ext cx="473292" cy="168156"/>
          </a:xfrm>
          <a:prstGeom prst="rect">
            <a:avLst/>
          </a:prstGeom>
          <a:solidFill>
            <a:srgbClr val="298FC2">
              <a:alpha val="4823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99C936F-8E60-EF4D-A5FC-E9C2E63A3FBC}"/>
              </a:ext>
            </a:extLst>
          </p:cNvPr>
          <p:cNvSpPr/>
          <p:nvPr/>
        </p:nvSpPr>
        <p:spPr>
          <a:xfrm>
            <a:off x="4691184" y="2393877"/>
            <a:ext cx="606175" cy="34164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E1A66B5E-FA22-3243-A271-61CED1A6B927}"/>
              </a:ext>
            </a:extLst>
          </p:cNvPr>
          <p:cNvSpPr/>
          <p:nvPr/>
        </p:nvSpPr>
        <p:spPr>
          <a:xfrm>
            <a:off x="4691184" y="1397284"/>
            <a:ext cx="606175" cy="3481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F1699D0-56E4-4045-8C93-FDF3464B41B1}"/>
              </a:ext>
            </a:extLst>
          </p:cNvPr>
          <p:cNvSpPr/>
          <p:nvPr/>
        </p:nvSpPr>
        <p:spPr>
          <a:xfrm>
            <a:off x="4859675" y="1745406"/>
            <a:ext cx="1099918" cy="658746"/>
          </a:xfrm>
          <a:prstGeom prst="rect">
            <a:avLst/>
          </a:prstGeom>
          <a:noFill/>
          <a:ln w="57150">
            <a:solidFill>
              <a:srgbClr val="298FC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52081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1196692-C678-B942-A935-279C85711BD2}"/>
              </a:ext>
            </a:extLst>
          </p:cNvPr>
          <p:cNvSpPr txBox="1"/>
          <p:nvPr/>
        </p:nvSpPr>
        <p:spPr>
          <a:xfrm>
            <a:off x="311783" y="295381"/>
            <a:ext cx="18101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ea typeface="Roboto Black" panose="02000000000000000000" pitchFamily="2" charset="0"/>
                <a:cs typeface="Roboto Black" panose="02000000000000000000" pitchFamily="2" charset="0"/>
              </a:rPr>
              <a:t>Color Picker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47F23F4-40FF-F94E-A1FF-02D496FBBC26}"/>
              </a:ext>
            </a:extLst>
          </p:cNvPr>
          <p:cNvSpPr/>
          <p:nvPr/>
        </p:nvSpPr>
        <p:spPr>
          <a:xfrm>
            <a:off x="5581397" y="3659247"/>
            <a:ext cx="517267" cy="501976"/>
          </a:xfrm>
          <a:prstGeom prst="rect">
            <a:avLst/>
          </a:prstGeom>
          <a:noFill/>
          <a:ln w="57150">
            <a:solidFill>
              <a:srgbClr val="298FC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3F0B505-CAE3-2144-808E-B193D043E042}"/>
              </a:ext>
            </a:extLst>
          </p:cNvPr>
          <p:cNvSpPr txBox="1"/>
          <p:nvPr/>
        </p:nvSpPr>
        <p:spPr>
          <a:xfrm>
            <a:off x="311783" y="2683895"/>
            <a:ext cx="448624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Double clicking on the selected color (Fill or Stroke) in the Toolbar brings up the Color Picker.</a:t>
            </a:r>
          </a:p>
          <a:p>
            <a:endParaRPr lang="en-US" dirty="0"/>
          </a:p>
          <a:p>
            <a:r>
              <a:rPr lang="en-US" dirty="0"/>
              <a:t>It can also be accessed in the Color Panel.</a:t>
            </a: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ADE72546-6EDC-9649-805C-2AEEAD52FF89}"/>
              </a:ext>
            </a:extLst>
          </p:cNvPr>
          <p:cNvCxnSpPr>
            <a:cxnSpLocks/>
          </p:cNvCxnSpPr>
          <p:nvPr/>
        </p:nvCxnSpPr>
        <p:spPr>
          <a:xfrm flipV="1">
            <a:off x="5770379" y="2856216"/>
            <a:ext cx="2636688" cy="169463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DC2BA092-38B3-2E4A-A713-A9ADD52BF0B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58108" y="757046"/>
            <a:ext cx="6077673" cy="5434533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696BFD21-9D1A-F94C-BD37-3F6D89789ED1}"/>
              </a:ext>
            </a:extLst>
          </p:cNvPr>
          <p:cNvSpPr/>
          <p:nvPr/>
        </p:nvSpPr>
        <p:spPr>
          <a:xfrm>
            <a:off x="5397395" y="3495049"/>
            <a:ext cx="585627" cy="544530"/>
          </a:xfrm>
          <a:prstGeom prst="rect">
            <a:avLst/>
          </a:prstGeom>
          <a:noFill/>
          <a:ln w="57150">
            <a:solidFill>
              <a:srgbClr val="298FC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E988ACA6-158D-CE4D-9489-1BEDDD44FD4B}"/>
              </a:ext>
            </a:extLst>
          </p:cNvPr>
          <p:cNvSpPr/>
          <p:nvPr/>
        </p:nvSpPr>
        <p:spPr>
          <a:xfrm>
            <a:off x="9362287" y="1160979"/>
            <a:ext cx="1715784" cy="832207"/>
          </a:xfrm>
          <a:prstGeom prst="rect">
            <a:avLst/>
          </a:prstGeom>
          <a:noFill/>
          <a:ln w="57150">
            <a:solidFill>
              <a:srgbClr val="298FC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0E5AFF0-5B4A-914A-A644-44F3EF970884}"/>
              </a:ext>
            </a:extLst>
          </p:cNvPr>
          <p:cNvSpPr/>
          <p:nvPr/>
        </p:nvSpPr>
        <p:spPr>
          <a:xfrm>
            <a:off x="11061605" y="1284270"/>
            <a:ext cx="221950" cy="295382"/>
          </a:xfrm>
          <a:prstGeom prst="rect">
            <a:avLst/>
          </a:prstGeom>
          <a:solidFill>
            <a:srgbClr val="298FC2">
              <a:alpha val="48235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49299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1196692-C678-B942-A935-279C85711BD2}"/>
              </a:ext>
            </a:extLst>
          </p:cNvPr>
          <p:cNvSpPr txBox="1"/>
          <p:nvPr/>
        </p:nvSpPr>
        <p:spPr>
          <a:xfrm>
            <a:off x="311783" y="295381"/>
            <a:ext cx="18101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ea typeface="Roboto Black" panose="02000000000000000000" pitchFamily="2" charset="0"/>
                <a:cs typeface="Roboto Black" panose="02000000000000000000" pitchFamily="2" charset="0"/>
              </a:rPr>
              <a:t>Color Picker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3F0B505-CAE3-2144-808E-B193D043E042}"/>
              </a:ext>
            </a:extLst>
          </p:cNvPr>
          <p:cNvSpPr txBox="1"/>
          <p:nvPr/>
        </p:nvSpPr>
        <p:spPr>
          <a:xfrm>
            <a:off x="311783" y="1554466"/>
            <a:ext cx="4486248" cy="37164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H</a:t>
            </a:r>
            <a:r>
              <a:rPr lang="en-US" dirty="0"/>
              <a:t>ue</a:t>
            </a:r>
          </a:p>
          <a:p>
            <a:pPr>
              <a:lnSpc>
                <a:spcPct val="250000"/>
              </a:lnSpc>
            </a:pPr>
            <a:r>
              <a:rPr lang="en-US" b="1" dirty="0"/>
              <a:t>S</a:t>
            </a:r>
            <a:r>
              <a:rPr lang="en-US" dirty="0"/>
              <a:t>aturation</a:t>
            </a:r>
          </a:p>
          <a:p>
            <a:pPr>
              <a:lnSpc>
                <a:spcPct val="250000"/>
              </a:lnSpc>
            </a:pPr>
            <a:r>
              <a:rPr lang="en-US" b="1" dirty="0"/>
              <a:t>B</a:t>
            </a:r>
            <a:r>
              <a:rPr lang="en-US" dirty="0"/>
              <a:t>rightness</a:t>
            </a:r>
          </a:p>
          <a:p>
            <a:pPr>
              <a:lnSpc>
                <a:spcPct val="250000"/>
              </a:lnSpc>
            </a:pPr>
            <a:r>
              <a:rPr lang="en-US" b="1" dirty="0"/>
              <a:t>RGB</a:t>
            </a:r>
          </a:p>
          <a:p>
            <a:pPr>
              <a:lnSpc>
                <a:spcPct val="250000"/>
              </a:lnSpc>
            </a:pPr>
            <a:r>
              <a:rPr lang="en-US" b="1" dirty="0"/>
              <a:t>CMYK</a:t>
            </a:r>
          </a:p>
          <a:p>
            <a:pPr>
              <a:lnSpc>
                <a:spcPct val="250000"/>
              </a:lnSpc>
            </a:pPr>
            <a:r>
              <a:rPr lang="en-US" b="1" dirty="0"/>
              <a:t># </a:t>
            </a:r>
            <a:r>
              <a:rPr lang="en-US" dirty="0"/>
              <a:t>(Hex)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FFF74DE-4EF0-7B4B-B56C-B15C4CC97F69}"/>
              </a:ext>
            </a:extLst>
          </p:cNvPr>
          <p:cNvSpPr txBox="1"/>
          <p:nvPr/>
        </p:nvSpPr>
        <p:spPr>
          <a:xfrm>
            <a:off x="311783" y="1837123"/>
            <a:ext cx="44862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Color on the spectrum (green, red, etc.)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BD01B53-0E10-7249-9885-16508D371672}"/>
              </a:ext>
            </a:extLst>
          </p:cNvPr>
          <p:cNvSpPr txBox="1"/>
          <p:nvPr/>
        </p:nvSpPr>
        <p:spPr>
          <a:xfrm>
            <a:off x="311783" y="2402201"/>
            <a:ext cx="44862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Percent of color versus </a:t>
            </a:r>
            <a:r>
              <a:rPr lang="en-US" sz="1200" b="1" dirty="0">
                <a:solidFill>
                  <a:schemeClr val="bg1">
                    <a:lumMod val="50000"/>
                  </a:schemeClr>
                </a:solidFill>
              </a:rPr>
              <a:t>white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3D7CB49-9FD2-8442-BF51-C3279BB70414}"/>
              </a:ext>
            </a:extLst>
          </p:cNvPr>
          <p:cNvSpPr txBox="1"/>
          <p:nvPr/>
        </p:nvSpPr>
        <p:spPr>
          <a:xfrm>
            <a:off x="311783" y="3100843"/>
            <a:ext cx="44862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Percent of color versus </a:t>
            </a:r>
            <a:r>
              <a:rPr lang="en-US" sz="1200" b="1" dirty="0">
                <a:solidFill>
                  <a:schemeClr val="bg1">
                    <a:lumMod val="50000"/>
                  </a:schemeClr>
                </a:solidFill>
              </a:rPr>
              <a:t>black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AB9812D-3C76-344E-A00B-75F6B03614A8}"/>
              </a:ext>
            </a:extLst>
          </p:cNvPr>
          <p:cNvSpPr txBox="1"/>
          <p:nvPr/>
        </p:nvSpPr>
        <p:spPr>
          <a:xfrm>
            <a:off x="311783" y="3758390"/>
            <a:ext cx="44862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Ratio of </a:t>
            </a:r>
            <a:r>
              <a:rPr lang="en-US" sz="1200" b="1" dirty="0">
                <a:solidFill>
                  <a:schemeClr val="bg1">
                    <a:lumMod val="50000"/>
                  </a:schemeClr>
                </a:solidFill>
              </a:rPr>
              <a:t>R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ed/</a:t>
            </a:r>
            <a:r>
              <a:rPr lang="en-US" sz="1200" b="1" dirty="0">
                <a:solidFill>
                  <a:schemeClr val="bg1">
                    <a:lumMod val="50000"/>
                  </a:schemeClr>
                </a:solidFill>
              </a:rPr>
              <a:t>G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reen/</a:t>
            </a:r>
            <a:r>
              <a:rPr lang="en-US" sz="1200" b="1" dirty="0">
                <a:solidFill>
                  <a:schemeClr val="bg1">
                    <a:lumMod val="50000"/>
                  </a:schemeClr>
                </a:solidFill>
              </a:rPr>
              <a:t>B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lue in color*</a:t>
            </a:r>
            <a:endParaRPr lang="en-US" sz="12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D3D8245-7250-714B-9943-726DAB29364D}"/>
              </a:ext>
            </a:extLst>
          </p:cNvPr>
          <p:cNvSpPr txBox="1"/>
          <p:nvPr/>
        </p:nvSpPr>
        <p:spPr>
          <a:xfrm>
            <a:off x="311783" y="4436484"/>
            <a:ext cx="44862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Ratio of </a:t>
            </a:r>
            <a:r>
              <a:rPr lang="en-US" sz="1200" b="1" dirty="0">
                <a:solidFill>
                  <a:schemeClr val="bg1">
                    <a:lumMod val="50000"/>
                  </a:schemeClr>
                </a:solidFill>
              </a:rPr>
              <a:t>C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yan/</a:t>
            </a:r>
            <a:r>
              <a:rPr lang="en-US" sz="1200" b="1" dirty="0">
                <a:solidFill>
                  <a:schemeClr val="bg1">
                    <a:lumMod val="50000"/>
                  </a:schemeClr>
                </a:solidFill>
              </a:rPr>
              <a:t>M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agenta/</a:t>
            </a:r>
            <a:r>
              <a:rPr lang="en-US" sz="1200" b="1" dirty="0">
                <a:solidFill>
                  <a:schemeClr val="bg1">
                    <a:lumMod val="50000"/>
                  </a:schemeClr>
                </a:solidFill>
              </a:rPr>
              <a:t>Y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ellow/Blac</a:t>
            </a:r>
            <a:r>
              <a:rPr lang="en-US" sz="1200" b="1" dirty="0">
                <a:solidFill>
                  <a:schemeClr val="bg1">
                    <a:lumMod val="50000"/>
                  </a:schemeClr>
                </a:solidFill>
              </a:rPr>
              <a:t>k</a:t>
            </a:r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 in color*</a:t>
            </a:r>
            <a:endParaRPr lang="en-US" sz="12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DAAD3AF-B592-484F-80DE-1F2AFA25FCDF}"/>
              </a:ext>
            </a:extLst>
          </p:cNvPr>
          <p:cNvSpPr txBox="1"/>
          <p:nvPr/>
        </p:nvSpPr>
        <p:spPr>
          <a:xfrm>
            <a:off x="311783" y="5124853"/>
            <a:ext cx="43424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>
                    <a:lumMod val="50000"/>
                  </a:schemeClr>
                </a:solidFill>
              </a:rPr>
              <a:t>Hexadecimal number. Generally used in Mobile/Web design. An easy way to identify a specific color via alphanumeric ID.</a:t>
            </a:r>
            <a:endParaRPr lang="en-US" sz="120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FB994B0-30A1-A94B-A6AE-937725649FFB}"/>
              </a:ext>
            </a:extLst>
          </p:cNvPr>
          <p:cNvSpPr txBox="1"/>
          <p:nvPr/>
        </p:nvSpPr>
        <p:spPr>
          <a:xfrm>
            <a:off x="311783" y="6191578"/>
            <a:ext cx="448624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>
                    <a:lumMod val="50000"/>
                  </a:schemeClr>
                </a:solidFill>
              </a:rPr>
              <a:t>*If designing for screen/light use RGB. If designing for print use CMYK.</a:t>
            </a:r>
            <a:endParaRPr lang="en-US" sz="1000" b="1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2" name="Color picker" descr="Color picker">
            <a:hlinkClick r:id="" action="ppaction://media"/>
            <a:extLst>
              <a:ext uri="{FF2B5EF4-FFF2-40B4-BE49-F238E27FC236}">
                <a16:creationId xmlns:a16="http://schemas.microsoft.com/office/drawing/2014/main" id="{093BDE91-AF77-1C4D-9F5F-0D516175137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490962" y="757047"/>
            <a:ext cx="6038369" cy="5434532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1AEB9E14-EFC9-6447-8C01-9ACA0A33FF7E}"/>
              </a:ext>
            </a:extLst>
          </p:cNvPr>
          <p:cNvSpPr txBox="1"/>
          <p:nvPr/>
        </p:nvSpPr>
        <p:spPr>
          <a:xfrm>
            <a:off x="5376943" y="6191577"/>
            <a:ext cx="108550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>
                <a:solidFill>
                  <a:schemeClr val="bg1">
                    <a:lumMod val="50000"/>
                  </a:schemeClr>
                </a:solidFill>
              </a:rPr>
              <a:t>Video</a:t>
            </a:r>
            <a:endParaRPr lang="en-US" sz="1000" b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0880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1196692-C678-B942-A935-279C85711BD2}"/>
              </a:ext>
            </a:extLst>
          </p:cNvPr>
          <p:cNvSpPr txBox="1"/>
          <p:nvPr/>
        </p:nvSpPr>
        <p:spPr>
          <a:xfrm>
            <a:off x="311783" y="295381"/>
            <a:ext cx="26981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ea typeface="Roboto Black" panose="02000000000000000000" pitchFamily="2" charset="0"/>
                <a:cs typeface="Roboto Black" panose="02000000000000000000" pitchFamily="2" charset="0"/>
              </a:rPr>
              <a:t>Taste the Rainbow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6B2302C-3D52-E140-8B42-9CE5CEB95027}"/>
              </a:ext>
            </a:extLst>
          </p:cNvPr>
          <p:cNvSpPr txBox="1"/>
          <p:nvPr/>
        </p:nvSpPr>
        <p:spPr>
          <a:xfrm>
            <a:off x="311783" y="658978"/>
            <a:ext cx="4706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696158"/>
                </a:solidFill>
              </a:rPr>
              <a:t>Hands-on With Color Picking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E5CFA72-6608-F64C-966A-545F766D117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1808" y="2511911"/>
            <a:ext cx="10502900" cy="1834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672148"/>
      </p:ext>
    </p:extLst>
  </p:cSld>
  <p:clrMapOvr>
    <a:masterClrMapping/>
  </p:clrMapOvr>
</p:sld>
</file>

<file path=ppt/theme/theme1.xml><?xml version="1.0" encoding="utf-8"?>
<a:theme xmlns:a="http://schemas.openxmlformats.org/drawingml/2006/main" name="Usibility Report">
  <a:themeElements>
    <a:clrScheme name="Newell-Main">
      <a:dk1>
        <a:srgbClr val="696057"/>
      </a:dk1>
      <a:lt1>
        <a:sysClr val="window" lastClr="FFFFFF"/>
      </a:lt1>
      <a:dk2>
        <a:srgbClr val="288DC1"/>
      </a:dk2>
      <a:lt2>
        <a:srgbClr val="C74B37"/>
      </a:lt2>
      <a:accent1>
        <a:srgbClr val="683277"/>
      </a:accent1>
      <a:accent2>
        <a:srgbClr val="3B5CAD"/>
      </a:accent2>
      <a:accent3>
        <a:srgbClr val="8E0B56"/>
      </a:accent3>
      <a:accent4>
        <a:srgbClr val="1B806E"/>
      </a:accent4>
      <a:accent5>
        <a:srgbClr val="EA7200"/>
      </a:accent5>
      <a:accent6>
        <a:srgbClr val="B88400"/>
      </a:accent6>
      <a:hlink>
        <a:srgbClr val="3B5CAD"/>
      </a:hlink>
      <a:folHlink>
        <a:srgbClr val="683277"/>
      </a:folHlink>
    </a:clrScheme>
    <a:fontScheme name="Newell">
      <a:majorFont>
        <a:latin typeface="Roboto Slab Light"/>
        <a:ea typeface=""/>
        <a:cs typeface=""/>
      </a:majorFont>
      <a:minorFont>
        <a:latin typeface="Roboto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B05C5970-234C-FC49-B809-5E572AE29E18}" vid="{C4B427AB-6C2D-474A-9457-22D5FA93E1FC}"/>
    </a:ext>
  </a:extLst>
</a:theme>
</file>

<file path=ppt/theme/theme2.xml><?xml version="1.0" encoding="utf-8"?>
<a:theme xmlns:a="http://schemas.openxmlformats.org/drawingml/2006/main" name="Blank Blu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B05C5970-234C-FC49-B809-5E572AE29E18}" vid="{AB7344A2-DFA8-FF42-8D78-B3EBB7534CE4}"/>
    </a:ext>
  </a:extLst>
</a:theme>
</file>

<file path=ppt/theme/theme3.xml><?xml version="1.0" encoding="utf-8"?>
<a:theme xmlns:a="http://schemas.openxmlformats.org/drawingml/2006/main" name="Blank Half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B05C5970-234C-FC49-B809-5E572AE29E18}" vid="{FEF14E70-CE85-2C48-9BE0-728ED542ACC7}"/>
    </a:ext>
  </a:extLst>
</a:theme>
</file>

<file path=ppt/theme/theme4.xml><?xml version="1.0" encoding="utf-8"?>
<a:theme xmlns:a="http://schemas.openxmlformats.org/drawingml/2006/main" name="Blank Whi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Newell">
      <a:majorFont>
        <a:latin typeface="Roboto Slab Light"/>
        <a:ea typeface=""/>
        <a:cs typeface=""/>
      </a:majorFont>
      <a:minorFont>
        <a:latin typeface="Robot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B05C5970-234C-FC49-B809-5E572AE29E18}" vid="{EF975C74-4CCF-8D49-BB09-1B1166C109C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Usibility Report</Template>
  <TotalTime>11573</TotalTime>
  <Words>1874</Words>
  <Application>Microsoft Macintosh PowerPoint</Application>
  <PresentationFormat>Widescreen</PresentationFormat>
  <Paragraphs>271</Paragraphs>
  <Slides>46</Slides>
  <Notes>0</Notes>
  <HiddenSlides>0</HiddenSlides>
  <MMClips>11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46</vt:i4>
      </vt:variant>
    </vt:vector>
  </HeadingPairs>
  <TitlesOfParts>
    <vt:vector size="55" baseType="lpstr">
      <vt:lpstr>Arial</vt:lpstr>
      <vt:lpstr>Calibri</vt:lpstr>
      <vt:lpstr>Roboto Black</vt:lpstr>
      <vt:lpstr>Roboto Light</vt:lpstr>
      <vt:lpstr>Roboto Slab Light</vt:lpstr>
      <vt:lpstr>Usibility Report</vt:lpstr>
      <vt:lpstr>Blank Blue</vt:lpstr>
      <vt:lpstr>Blank Half</vt:lpstr>
      <vt:lpstr>Blank White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Levandowski, John</dc:creator>
  <cp:lastModifiedBy>Levandowski, John</cp:lastModifiedBy>
  <cp:revision>115</cp:revision>
  <cp:lastPrinted>2016-04-06T20:45:17Z</cp:lastPrinted>
  <dcterms:created xsi:type="dcterms:W3CDTF">2019-12-17T01:56:56Z</dcterms:created>
  <dcterms:modified xsi:type="dcterms:W3CDTF">2020-12-08T05:18:22Z</dcterms:modified>
</cp:coreProperties>
</file>